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Lst>
  <p:sldSz cx="40233600" cy="40233600"/>
  <p:notesSz cx="39414450" cy="39414450"/>
  <p:defaultTextStyle>
    <a:defPPr>
      <a:defRPr lang="en-US"/>
    </a:defPPr>
    <a:lvl1pPr marL="0" algn="l" defTabSz="4598060" rtl="0" eaLnBrk="1" latinLnBrk="0" hangingPunct="1">
      <a:defRPr sz="9051" kern="1200">
        <a:solidFill>
          <a:schemeClr val="tx1"/>
        </a:solidFill>
        <a:latin typeface="+mn-lt"/>
        <a:ea typeface="+mn-ea"/>
        <a:cs typeface="+mn-cs"/>
      </a:defRPr>
    </a:lvl1pPr>
    <a:lvl2pPr marL="2299030" algn="l" defTabSz="4598060" rtl="0" eaLnBrk="1" latinLnBrk="0" hangingPunct="1">
      <a:defRPr sz="9051" kern="1200">
        <a:solidFill>
          <a:schemeClr val="tx1"/>
        </a:solidFill>
        <a:latin typeface="+mn-lt"/>
        <a:ea typeface="+mn-ea"/>
        <a:cs typeface="+mn-cs"/>
      </a:defRPr>
    </a:lvl2pPr>
    <a:lvl3pPr marL="4598060" algn="l" defTabSz="4598060" rtl="0" eaLnBrk="1" latinLnBrk="0" hangingPunct="1">
      <a:defRPr sz="9051" kern="1200">
        <a:solidFill>
          <a:schemeClr val="tx1"/>
        </a:solidFill>
        <a:latin typeface="+mn-lt"/>
        <a:ea typeface="+mn-ea"/>
        <a:cs typeface="+mn-cs"/>
      </a:defRPr>
    </a:lvl3pPr>
    <a:lvl4pPr marL="6897091" algn="l" defTabSz="4598060" rtl="0" eaLnBrk="1" latinLnBrk="0" hangingPunct="1">
      <a:defRPr sz="9051" kern="1200">
        <a:solidFill>
          <a:schemeClr val="tx1"/>
        </a:solidFill>
        <a:latin typeface="+mn-lt"/>
        <a:ea typeface="+mn-ea"/>
        <a:cs typeface="+mn-cs"/>
      </a:defRPr>
    </a:lvl4pPr>
    <a:lvl5pPr marL="9196121" algn="l" defTabSz="4598060" rtl="0" eaLnBrk="1" latinLnBrk="0" hangingPunct="1">
      <a:defRPr sz="9051" kern="1200">
        <a:solidFill>
          <a:schemeClr val="tx1"/>
        </a:solidFill>
        <a:latin typeface="+mn-lt"/>
        <a:ea typeface="+mn-ea"/>
        <a:cs typeface="+mn-cs"/>
      </a:defRPr>
    </a:lvl5pPr>
    <a:lvl6pPr marL="11495151" algn="l" defTabSz="4598060" rtl="0" eaLnBrk="1" latinLnBrk="0" hangingPunct="1">
      <a:defRPr sz="9051" kern="1200">
        <a:solidFill>
          <a:schemeClr val="tx1"/>
        </a:solidFill>
        <a:latin typeface="+mn-lt"/>
        <a:ea typeface="+mn-ea"/>
        <a:cs typeface="+mn-cs"/>
      </a:defRPr>
    </a:lvl6pPr>
    <a:lvl7pPr marL="13794181" algn="l" defTabSz="4598060" rtl="0" eaLnBrk="1" latinLnBrk="0" hangingPunct="1">
      <a:defRPr sz="9051" kern="1200">
        <a:solidFill>
          <a:schemeClr val="tx1"/>
        </a:solidFill>
        <a:latin typeface="+mn-lt"/>
        <a:ea typeface="+mn-ea"/>
        <a:cs typeface="+mn-cs"/>
      </a:defRPr>
    </a:lvl7pPr>
    <a:lvl8pPr marL="16093211" algn="l" defTabSz="4598060" rtl="0" eaLnBrk="1" latinLnBrk="0" hangingPunct="1">
      <a:defRPr sz="9051" kern="1200">
        <a:solidFill>
          <a:schemeClr val="tx1"/>
        </a:solidFill>
        <a:latin typeface="+mn-lt"/>
        <a:ea typeface="+mn-ea"/>
        <a:cs typeface="+mn-cs"/>
      </a:defRPr>
    </a:lvl8pPr>
    <a:lvl9pPr marL="18392242" algn="l" defTabSz="4598060" rtl="0" eaLnBrk="1" latinLnBrk="0" hangingPunct="1">
      <a:defRPr sz="9051"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10" autoAdjust="0"/>
    <p:restoredTop sz="94660"/>
  </p:normalViewPr>
  <p:slideViewPr>
    <p:cSldViewPr snapToGrid="0">
      <p:cViewPr varScale="1">
        <p:scale>
          <a:sx n="13" d="100"/>
          <a:sy n="13" d="100"/>
        </p:scale>
        <p:origin x="1584" y="1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017520" y="6584530"/>
            <a:ext cx="34198560" cy="14007253"/>
          </a:xfrm>
        </p:spPr>
        <p:txBody>
          <a:bodyPr anchor="b"/>
          <a:lstStyle>
            <a:lvl1pPr algn="ctr">
              <a:defRPr sz="26400"/>
            </a:lvl1pPr>
          </a:lstStyle>
          <a:p>
            <a:r>
              <a:rPr lang="en-US" smtClean="0"/>
              <a:t>Click to edit Master title style</a:t>
            </a:r>
            <a:endParaRPr lang="en-US" dirty="0"/>
          </a:p>
        </p:txBody>
      </p:sp>
      <p:sp>
        <p:nvSpPr>
          <p:cNvPr id="3" name="Subtitle 2"/>
          <p:cNvSpPr>
            <a:spLocks noGrp="1"/>
          </p:cNvSpPr>
          <p:nvPr>
            <p:ph type="subTitle" idx="1"/>
          </p:nvPr>
        </p:nvSpPr>
        <p:spPr>
          <a:xfrm>
            <a:off x="5029200" y="21131956"/>
            <a:ext cx="30175200" cy="9713804"/>
          </a:xfrm>
        </p:spPr>
        <p:txBody>
          <a:bodyPr/>
          <a:lstStyle>
            <a:lvl1pPr marL="0" indent="0" algn="ctr">
              <a:buNone/>
              <a:defRPr sz="10560"/>
            </a:lvl1pPr>
            <a:lvl2pPr marL="2011680" indent="0" algn="ctr">
              <a:buNone/>
              <a:defRPr sz="8800"/>
            </a:lvl2pPr>
            <a:lvl3pPr marL="4023360" indent="0" algn="ctr">
              <a:buNone/>
              <a:defRPr sz="7920"/>
            </a:lvl3pPr>
            <a:lvl4pPr marL="6035040" indent="0" algn="ctr">
              <a:buNone/>
              <a:defRPr sz="7040"/>
            </a:lvl4pPr>
            <a:lvl5pPr marL="8046720" indent="0" algn="ctr">
              <a:buNone/>
              <a:defRPr sz="7040"/>
            </a:lvl5pPr>
            <a:lvl6pPr marL="10058400" indent="0" algn="ctr">
              <a:buNone/>
              <a:defRPr sz="7040"/>
            </a:lvl6pPr>
            <a:lvl7pPr marL="12070080" indent="0" algn="ctr">
              <a:buNone/>
              <a:defRPr sz="7040"/>
            </a:lvl7pPr>
            <a:lvl8pPr marL="14081760" indent="0" algn="ctr">
              <a:buNone/>
              <a:defRPr sz="7040"/>
            </a:lvl8pPr>
            <a:lvl9pPr marL="16093440" indent="0" algn="ctr">
              <a:buNone/>
              <a:defRPr sz="704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AE124D17-AA81-4D81-B55F-121616E3F70F}" type="datetimeFigureOut">
              <a:rPr lang="en-US" smtClean="0"/>
              <a:t>3/15/2018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03B12-D8F5-44C0-BDD6-FAD59A458457}" type="slidenum">
              <a:rPr lang="en-US" smtClean="0"/>
              <a:t>‹#›</a:t>
            </a:fld>
            <a:endParaRPr lang="en-US"/>
          </a:p>
        </p:txBody>
      </p:sp>
    </p:spTree>
    <p:extLst>
      <p:ext uri="{BB962C8B-B14F-4D97-AF65-F5344CB8AC3E}">
        <p14:creationId xmlns:p14="http://schemas.microsoft.com/office/powerpoint/2010/main" val="15272027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E124D17-AA81-4D81-B55F-121616E3F70F}" type="datetimeFigureOut">
              <a:rPr lang="en-US" smtClean="0"/>
              <a:t>3/15/2018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03B12-D8F5-44C0-BDD6-FAD59A458457}" type="slidenum">
              <a:rPr lang="en-US" smtClean="0"/>
              <a:t>‹#›</a:t>
            </a:fld>
            <a:endParaRPr lang="en-US"/>
          </a:p>
        </p:txBody>
      </p:sp>
    </p:spTree>
    <p:extLst>
      <p:ext uri="{BB962C8B-B14F-4D97-AF65-F5344CB8AC3E}">
        <p14:creationId xmlns:p14="http://schemas.microsoft.com/office/powerpoint/2010/main" val="2819181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8792172" y="2142067"/>
            <a:ext cx="8675370" cy="34096116"/>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766062" y="2142067"/>
            <a:ext cx="25523190" cy="34096116"/>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E124D17-AA81-4D81-B55F-121616E3F70F}" type="datetimeFigureOut">
              <a:rPr lang="en-US" smtClean="0"/>
              <a:t>3/15/2018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03B12-D8F5-44C0-BDD6-FAD59A458457}" type="slidenum">
              <a:rPr lang="en-US" smtClean="0"/>
              <a:t>‹#›</a:t>
            </a:fld>
            <a:endParaRPr lang="en-US"/>
          </a:p>
        </p:txBody>
      </p:sp>
    </p:spTree>
    <p:extLst>
      <p:ext uri="{BB962C8B-B14F-4D97-AF65-F5344CB8AC3E}">
        <p14:creationId xmlns:p14="http://schemas.microsoft.com/office/powerpoint/2010/main" val="29860089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E124D17-AA81-4D81-B55F-121616E3F70F}" type="datetimeFigureOut">
              <a:rPr lang="en-US" smtClean="0"/>
              <a:t>3/15/2018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03B12-D8F5-44C0-BDD6-FAD59A458457}" type="slidenum">
              <a:rPr lang="en-US" smtClean="0"/>
              <a:t>‹#›</a:t>
            </a:fld>
            <a:endParaRPr lang="en-US"/>
          </a:p>
        </p:txBody>
      </p:sp>
    </p:spTree>
    <p:extLst>
      <p:ext uri="{BB962C8B-B14F-4D97-AF65-F5344CB8AC3E}">
        <p14:creationId xmlns:p14="http://schemas.microsoft.com/office/powerpoint/2010/main" val="14174346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745107" y="10030472"/>
            <a:ext cx="34701480" cy="16736057"/>
          </a:xfrm>
        </p:spPr>
        <p:txBody>
          <a:bodyPr anchor="b"/>
          <a:lstStyle>
            <a:lvl1pPr>
              <a:defRPr sz="26400"/>
            </a:lvl1pPr>
          </a:lstStyle>
          <a:p>
            <a:r>
              <a:rPr lang="en-US" smtClean="0"/>
              <a:t>Click to edit Master title style</a:t>
            </a:r>
            <a:endParaRPr lang="en-US" dirty="0"/>
          </a:p>
        </p:txBody>
      </p:sp>
      <p:sp>
        <p:nvSpPr>
          <p:cNvPr id="3" name="Text Placeholder 2"/>
          <p:cNvSpPr>
            <a:spLocks noGrp="1"/>
          </p:cNvSpPr>
          <p:nvPr>
            <p:ph type="body" idx="1"/>
          </p:nvPr>
        </p:nvSpPr>
        <p:spPr>
          <a:xfrm>
            <a:off x="2745107" y="26924858"/>
            <a:ext cx="34701480" cy="8801097"/>
          </a:xfrm>
        </p:spPr>
        <p:txBody>
          <a:bodyPr/>
          <a:lstStyle>
            <a:lvl1pPr marL="0" indent="0">
              <a:buNone/>
              <a:defRPr sz="10560">
                <a:solidFill>
                  <a:schemeClr val="tx1"/>
                </a:solidFill>
              </a:defRPr>
            </a:lvl1pPr>
            <a:lvl2pPr marL="2011680" indent="0">
              <a:buNone/>
              <a:defRPr sz="8800">
                <a:solidFill>
                  <a:schemeClr val="tx1">
                    <a:tint val="75000"/>
                  </a:schemeClr>
                </a:solidFill>
              </a:defRPr>
            </a:lvl2pPr>
            <a:lvl3pPr marL="4023360" indent="0">
              <a:buNone/>
              <a:defRPr sz="7920">
                <a:solidFill>
                  <a:schemeClr val="tx1">
                    <a:tint val="75000"/>
                  </a:schemeClr>
                </a:solidFill>
              </a:defRPr>
            </a:lvl3pPr>
            <a:lvl4pPr marL="6035040" indent="0">
              <a:buNone/>
              <a:defRPr sz="7040">
                <a:solidFill>
                  <a:schemeClr val="tx1">
                    <a:tint val="75000"/>
                  </a:schemeClr>
                </a:solidFill>
              </a:defRPr>
            </a:lvl4pPr>
            <a:lvl5pPr marL="8046720" indent="0">
              <a:buNone/>
              <a:defRPr sz="7040">
                <a:solidFill>
                  <a:schemeClr val="tx1">
                    <a:tint val="75000"/>
                  </a:schemeClr>
                </a:solidFill>
              </a:defRPr>
            </a:lvl5pPr>
            <a:lvl6pPr marL="10058400" indent="0">
              <a:buNone/>
              <a:defRPr sz="7040">
                <a:solidFill>
                  <a:schemeClr val="tx1">
                    <a:tint val="75000"/>
                  </a:schemeClr>
                </a:solidFill>
              </a:defRPr>
            </a:lvl6pPr>
            <a:lvl7pPr marL="12070080" indent="0">
              <a:buNone/>
              <a:defRPr sz="7040">
                <a:solidFill>
                  <a:schemeClr val="tx1">
                    <a:tint val="75000"/>
                  </a:schemeClr>
                </a:solidFill>
              </a:defRPr>
            </a:lvl7pPr>
            <a:lvl8pPr marL="14081760" indent="0">
              <a:buNone/>
              <a:defRPr sz="7040">
                <a:solidFill>
                  <a:schemeClr val="tx1">
                    <a:tint val="75000"/>
                  </a:schemeClr>
                </a:solidFill>
              </a:defRPr>
            </a:lvl8pPr>
            <a:lvl9pPr marL="16093440" indent="0">
              <a:buNone/>
              <a:defRPr sz="704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E124D17-AA81-4D81-B55F-121616E3F70F}" type="datetimeFigureOut">
              <a:rPr lang="en-US" smtClean="0"/>
              <a:t>3/15/2018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03B12-D8F5-44C0-BDD6-FAD59A458457}" type="slidenum">
              <a:rPr lang="en-US" smtClean="0"/>
              <a:t>‹#›</a:t>
            </a:fld>
            <a:endParaRPr lang="en-US"/>
          </a:p>
        </p:txBody>
      </p:sp>
    </p:spTree>
    <p:extLst>
      <p:ext uri="{BB962C8B-B14F-4D97-AF65-F5344CB8AC3E}">
        <p14:creationId xmlns:p14="http://schemas.microsoft.com/office/powerpoint/2010/main" val="41308117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766060" y="10710333"/>
            <a:ext cx="17099280" cy="255278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20368260" y="10710333"/>
            <a:ext cx="17099280" cy="255278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AE124D17-AA81-4D81-B55F-121616E3F70F}" type="datetimeFigureOut">
              <a:rPr lang="en-US" smtClean="0"/>
              <a:t>3/15/2018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03B12-D8F5-44C0-BDD6-FAD59A458457}" type="slidenum">
              <a:rPr lang="en-US" smtClean="0"/>
              <a:t>‹#›</a:t>
            </a:fld>
            <a:endParaRPr lang="en-US"/>
          </a:p>
        </p:txBody>
      </p:sp>
    </p:spTree>
    <p:extLst>
      <p:ext uri="{BB962C8B-B14F-4D97-AF65-F5344CB8AC3E}">
        <p14:creationId xmlns:p14="http://schemas.microsoft.com/office/powerpoint/2010/main" val="7587862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771300" y="2142076"/>
            <a:ext cx="34701480" cy="7776636"/>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771305" y="9862823"/>
            <a:ext cx="17020696" cy="4833617"/>
          </a:xfrm>
        </p:spPr>
        <p:txBody>
          <a:bodyPr anchor="b"/>
          <a:lstStyle>
            <a:lvl1pPr marL="0" indent="0">
              <a:buNone/>
              <a:defRPr sz="10560" b="1"/>
            </a:lvl1pPr>
            <a:lvl2pPr marL="2011680" indent="0">
              <a:buNone/>
              <a:defRPr sz="8800" b="1"/>
            </a:lvl2pPr>
            <a:lvl3pPr marL="4023360" indent="0">
              <a:buNone/>
              <a:defRPr sz="7920" b="1"/>
            </a:lvl3pPr>
            <a:lvl4pPr marL="6035040" indent="0">
              <a:buNone/>
              <a:defRPr sz="7040" b="1"/>
            </a:lvl4pPr>
            <a:lvl5pPr marL="8046720" indent="0">
              <a:buNone/>
              <a:defRPr sz="7040" b="1"/>
            </a:lvl5pPr>
            <a:lvl6pPr marL="10058400" indent="0">
              <a:buNone/>
              <a:defRPr sz="7040" b="1"/>
            </a:lvl6pPr>
            <a:lvl7pPr marL="12070080" indent="0">
              <a:buNone/>
              <a:defRPr sz="7040" b="1"/>
            </a:lvl7pPr>
            <a:lvl8pPr marL="14081760" indent="0">
              <a:buNone/>
              <a:defRPr sz="7040" b="1"/>
            </a:lvl8pPr>
            <a:lvl9pPr marL="16093440" indent="0">
              <a:buNone/>
              <a:defRPr sz="7040" b="1"/>
            </a:lvl9pPr>
          </a:lstStyle>
          <a:p>
            <a:pPr lvl="0"/>
            <a:r>
              <a:rPr lang="en-US" smtClean="0"/>
              <a:t>Click to edit Master text styles</a:t>
            </a:r>
          </a:p>
        </p:txBody>
      </p:sp>
      <p:sp>
        <p:nvSpPr>
          <p:cNvPr id="4" name="Content Placeholder 3"/>
          <p:cNvSpPr>
            <a:spLocks noGrp="1"/>
          </p:cNvSpPr>
          <p:nvPr>
            <p:ph sz="half" idx="2"/>
          </p:nvPr>
        </p:nvSpPr>
        <p:spPr>
          <a:xfrm>
            <a:off x="2771305" y="14696440"/>
            <a:ext cx="17020696" cy="216162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20368262" y="9862823"/>
            <a:ext cx="17104520" cy="4833617"/>
          </a:xfrm>
        </p:spPr>
        <p:txBody>
          <a:bodyPr anchor="b"/>
          <a:lstStyle>
            <a:lvl1pPr marL="0" indent="0">
              <a:buNone/>
              <a:defRPr sz="10560" b="1"/>
            </a:lvl1pPr>
            <a:lvl2pPr marL="2011680" indent="0">
              <a:buNone/>
              <a:defRPr sz="8800" b="1"/>
            </a:lvl2pPr>
            <a:lvl3pPr marL="4023360" indent="0">
              <a:buNone/>
              <a:defRPr sz="7920" b="1"/>
            </a:lvl3pPr>
            <a:lvl4pPr marL="6035040" indent="0">
              <a:buNone/>
              <a:defRPr sz="7040" b="1"/>
            </a:lvl4pPr>
            <a:lvl5pPr marL="8046720" indent="0">
              <a:buNone/>
              <a:defRPr sz="7040" b="1"/>
            </a:lvl5pPr>
            <a:lvl6pPr marL="10058400" indent="0">
              <a:buNone/>
              <a:defRPr sz="7040" b="1"/>
            </a:lvl6pPr>
            <a:lvl7pPr marL="12070080" indent="0">
              <a:buNone/>
              <a:defRPr sz="7040" b="1"/>
            </a:lvl7pPr>
            <a:lvl8pPr marL="14081760" indent="0">
              <a:buNone/>
              <a:defRPr sz="7040" b="1"/>
            </a:lvl8pPr>
            <a:lvl9pPr marL="16093440" indent="0">
              <a:buNone/>
              <a:defRPr sz="7040" b="1"/>
            </a:lvl9pPr>
          </a:lstStyle>
          <a:p>
            <a:pPr lvl="0"/>
            <a:r>
              <a:rPr lang="en-US" smtClean="0"/>
              <a:t>Click to edit Master text styles</a:t>
            </a:r>
          </a:p>
        </p:txBody>
      </p:sp>
      <p:sp>
        <p:nvSpPr>
          <p:cNvPr id="6" name="Content Placeholder 5"/>
          <p:cNvSpPr>
            <a:spLocks noGrp="1"/>
          </p:cNvSpPr>
          <p:nvPr>
            <p:ph sz="quarter" idx="4"/>
          </p:nvPr>
        </p:nvSpPr>
        <p:spPr>
          <a:xfrm>
            <a:off x="20368262" y="14696440"/>
            <a:ext cx="17104520" cy="216162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AE124D17-AA81-4D81-B55F-121616E3F70F}" type="datetimeFigureOut">
              <a:rPr lang="en-US" smtClean="0"/>
              <a:t>3/15/2018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B603B12-D8F5-44C0-BDD6-FAD59A458457}" type="slidenum">
              <a:rPr lang="en-US" smtClean="0"/>
              <a:t>‹#›</a:t>
            </a:fld>
            <a:endParaRPr lang="en-US"/>
          </a:p>
        </p:txBody>
      </p:sp>
    </p:spTree>
    <p:extLst>
      <p:ext uri="{BB962C8B-B14F-4D97-AF65-F5344CB8AC3E}">
        <p14:creationId xmlns:p14="http://schemas.microsoft.com/office/powerpoint/2010/main" val="40290546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AE124D17-AA81-4D81-B55F-121616E3F70F}" type="datetimeFigureOut">
              <a:rPr lang="en-US" smtClean="0"/>
              <a:t>3/15/2018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B603B12-D8F5-44C0-BDD6-FAD59A458457}" type="slidenum">
              <a:rPr lang="en-US" smtClean="0"/>
              <a:t>‹#›</a:t>
            </a:fld>
            <a:endParaRPr lang="en-US"/>
          </a:p>
        </p:txBody>
      </p:sp>
    </p:spTree>
    <p:extLst>
      <p:ext uri="{BB962C8B-B14F-4D97-AF65-F5344CB8AC3E}">
        <p14:creationId xmlns:p14="http://schemas.microsoft.com/office/powerpoint/2010/main" val="22100713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E124D17-AA81-4D81-B55F-121616E3F70F}" type="datetimeFigureOut">
              <a:rPr lang="en-US" smtClean="0"/>
              <a:t>3/15/2018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B603B12-D8F5-44C0-BDD6-FAD59A458457}" type="slidenum">
              <a:rPr lang="en-US" smtClean="0"/>
              <a:t>‹#›</a:t>
            </a:fld>
            <a:endParaRPr lang="en-US"/>
          </a:p>
        </p:txBody>
      </p:sp>
    </p:spTree>
    <p:extLst>
      <p:ext uri="{BB962C8B-B14F-4D97-AF65-F5344CB8AC3E}">
        <p14:creationId xmlns:p14="http://schemas.microsoft.com/office/powerpoint/2010/main" val="41502165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771301" y="2682240"/>
            <a:ext cx="12976383" cy="9387840"/>
          </a:xfrm>
        </p:spPr>
        <p:txBody>
          <a:bodyPr anchor="b"/>
          <a:lstStyle>
            <a:lvl1pPr>
              <a:defRPr sz="14080"/>
            </a:lvl1pPr>
          </a:lstStyle>
          <a:p>
            <a:r>
              <a:rPr lang="en-US" smtClean="0"/>
              <a:t>Click to edit Master title style</a:t>
            </a:r>
            <a:endParaRPr lang="en-US" dirty="0"/>
          </a:p>
        </p:txBody>
      </p:sp>
      <p:sp>
        <p:nvSpPr>
          <p:cNvPr id="3" name="Content Placeholder 2"/>
          <p:cNvSpPr>
            <a:spLocks noGrp="1"/>
          </p:cNvSpPr>
          <p:nvPr>
            <p:ph idx="1"/>
          </p:nvPr>
        </p:nvSpPr>
        <p:spPr>
          <a:xfrm>
            <a:off x="17104520" y="5792902"/>
            <a:ext cx="20368260" cy="28591933"/>
          </a:xfrm>
        </p:spPr>
        <p:txBody>
          <a:bodyPr/>
          <a:lstStyle>
            <a:lvl1pPr>
              <a:defRPr sz="14080"/>
            </a:lvl1pPr>
            <a:lvl2pPr>
              <a:defRPr sz="12320"/>
            </a:lvl2pPr>
            <a:lvl3pPr>
              <a:defRPr sz="10560"/>
            </a:lvl3pPr>
            <a:lvl4pPr>
              <a:defRPr sz="8800"/>
            </a:lvl4pPr>
            <a:lvl5pPr>
              <a:defRPr sz="8800"/>
            </a:lvl5pPr>
            <a:lvl6pPr>
              <a:defRPr sz="8800"/>
            </a:lvl6pPr>
            <a:lvl7pPr>
              <a:defRPr sz="8800"/>
            </a:lvl7pPr>
            <a:lvl8pPr>
              <a:defRPr sz="8800"/>
            </a:lvl8pPr>
            <a:lvl9pPr>
              <a:defRPr sz="8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771301" y="12070080"/>
            <a:ext cx="12976383" cy="22361316"/>
          </a:xfrm>
        </p:spPr>
        <p:txBody>
          <a:bodyPr/>
          <a:lstStyle>
            <a:lvl1pPr marL="0" indent="0">
              <a:buNone/>
              <a:defRPr sz="7040"/>
            </a:lvl1pPr>
            <a:lvl2pPr marL="2011680" indent="0">
              <a:buNone/>
              <a:defRPr sz="6160"/>
            </a:lvl2pPr>
            <a:lvl3pPr marL="4023360" indent="0">
              <a:buNone/>
              <a:defRPr sz="5280"/>
            </a:lvl3pPr>
            <a:lvl4pPr marL="6035040" indent="0">
              <a:buNone/>
              <a:defRPr sz="4400"/>
            </a:lvl4pPr>
            <a:lvl5pPr marL="8046720" indent="0">
              <a:buNone/>
              <a:defRPr sz="4400"/>
            </a:lvl5pPr>
            <a:lvl6pPr marL="10058400" indent="0">
              <a:buNone/>
              <a:defRPr sz="4400"/>
            </a:lvl6pPr>
            <a:lvl7pPr marL="12070080" indent="0">
              <a:buNone/>
              <a:defRPr sz="4400"/>
            </a:lvl7pPr>
            <a:lvl8pPr marL="14081760" indent="0">
              <a:buNone/>
              <a:defRPr sz="4400"/>
            </a:lvl8pPr>
            <a:lvl9pPr marL="16093440" indent="0">
              <a:buNone/>
              <a:defRPr sz="44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E124D17-AA81-4D81-B55F-121616E3F70F}" type="datetimeFigureOut">
              <a:rPr lang="en-US" smtClean="0"/>
              <a:t>3/15/2018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03B12-D8F5-44C0-BDD6-FAD59A458457}" type="slidenum">
              <a:rPr lang="en-US" smtClean="0"/>
              <a:t>‹#›</a:t>
            </a:fld>
            <a:endParaRPr lang="en-US"/>
          </a:p>
        </p:txBody>
      </p:sp>
    </p:spTree>
    <p:extLst>
      <p:ext uri="{BB962C8B-B14F-4D97-AF65-F5344CB8AC3E}">
        <p14:creationId xmlns:p14="http://schemas.microsoft.com/office/powerpoint/2010/main" val="29344808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771301" y="2682240"/>
            <a:ext cx="12976383" cy="9387840"/>
          </a:xfrm>
        </p:spPr>
        <p:txBody>
          <a:bodyPr anchor="b"/>
          <a:lstStyle>
            <a:lvl1pPr>
              <a:defRPr sz="1408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7104520" y="5792902"/>
            <a:ext cx="20368260" cy="28591933"/>
          </a:xfrm>
        </p:spPr>
        <p:txBody>
          <a:bodyPr anchor="t"/>
          <a:lstStyle>
            <a:lvl1pPr marL="0" indent="0">
              <a:buNone/>
              <a:defRPr sz="14080"/>
            </a:lvl1pPr>
            <a:lvl2pPr marL="2011680" indent="0">
              <a:buNone/>
              <a:defRPr sz="12320"/>
            </a:lvl2pPr>
            <a:lvl3pPr marL="4023360" indent="0">
              <a:buNone/>
              <a:defRPr sz="10560"/>
            </a:lvl3pPr>
            <a:lvl4pPr marL="6035040" indent="0">
              <a:buNone/>
              <a:defRPr sz="8800"/>
            </a:lvl4pPr>
            <a:lvl5pPr marL="8046720" indent="0">
              <a:buNone/>
              <a:defRPr sz="8800"/>
            </a:lvl5pPr>
            <a:lvl6pPr marL="10058400" indent="0">
              <a:buNone/>
              <a:defRPr sz="8800"/>
            </a:lvl6pPr>
            <a:lvl7pPr marL="12070080" indent="0">
              <a:buNone/>
              <a:defRPr sz="8800"/>
            </a:lvl7pPr>
            <a:lvl8pPr marL="14081760" indent="0">
              <a:buNone/>
              <a:defRPr sz="8800"/>
            </a:lvl8pPr>
            <a:lvl9pPr marL="16093440" indent="0">
              <a:buNone/>
              <a:defRPr sz="8800"/>
            </a:lvl9pPr>
          </a:lstStyle>
          <a:p>
            <a:r>
              <a:rPr lang="en-US" smtClean="0"/>
              <a:t>Click icon to add picture</a:t>
            </a:r>
            <a:endParaRPr lang="en-US" dirty="0"/>
          </a:p>
        </p:txBody>
      </p:sp>
      <p:sp>
        <p:nvSpPr>
          <p:cNvPr id="4" name="Text Placeholder 3"/>
          <p:cNvSpPr>
            <a:spLocks noGrp="1"/>
          </p:cNvSpPr>
          <p:nvPr>
            <p:ph type="body" sz="half" idx="2"/>
          </p:nvPr>
        </p:nvSpPr>
        <p:spPr>
          <a:xfrm>
            <a:off x="2771301" y="12070080"/>
            <a:ext cx="12976383" cy="22361316"/>
          </a:xfrm>
        </p:spPr>
        <p:txBody>
          <a:bodyPr/>
          <a:lstStyle>
            <a:lvl1pPr marL="0" indent="0">
              <a:buNone/>
              <a:defRPr sz="7040"/>
            </a:lvl1pPr>
            <a:lvl2pPr marL="2011680" indent="0">
              <a:buNone/>
              <a:defRPr sz="6160"/>
            </a:lvl2pPr>
            <a:lvl3pPr marL="4023360" indent="0">
              <a:buNone/>
              <a:defRPr sz="5280"/>
            </a:lvl3pPr>
            <a:lvl4pPr marL="6035040" indent="0">
              <a:buNone/>
              <a:defRPr sz="4400"/>
            </a:lvl4pPr>
            <a:lvl5pPr marL="8046720" indent="0">
              <a:buNone/>
              <a:defRPr sz="4400"/>
            </a:lvl5pPr>
            <a:lvl6pPr marL="10058400" indent="0">
              <a:buNone/>
              <a:defRPr sz="4400"/>
            </a:lvl6pPr>
            <a:lvl7pPr marL="12070080" indent="0">
              <a:buNone/>
              <a:defRPr sz="4400"/>
            </a:lvl7pPr>
            <a:lvl8pPr marL="14081760" indent="0">
              <a:buNone/>
              <a:defRPr sz="4400"/>
            </a:lvl8pPr>
            <a:lvl9pPr marL="16093440" indent="0">
              <a:buNone/>
              <a:defRPr sz="44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E124D17-AA81-4D81-B55F-121616E3F70F}" type="datetimeFigureOut">
              <a:rPr lang="en-US" smtClean="0"/>
              <a:t>3/15/2018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03B12-D8F5-44C0-BDD6-FAD59A458457}" type="slidenum">
              <a:rPr lang="en-US" smtClean="0"/>
              <a:t>‹#›</a:t>
            </a:fld>
            <a:endParaRPr lang="en-US"/>
          </a:p>
        </p:txBody>
      </p:sp>
    </p:spTree>
    <p:extLst>
      <p:ext uri="{BB962C8B-B14F-4D97-AF65-F5344CB8AC3E}">
        <p14:creationId xmlns:p14="http://schemas.microsoft.com/office/powerpoint/2010/main" val="42525045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766060" y="2142076"/>
            <a:ext cx="34701480" cy="7776636"/>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766060" y="10710333"/>
            <a:ext cx="34701480" cy="2552785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2766060" y="37290595"/>
            <a:ext cx="9052560" cy="2142067"/>
          </a:xfrm>
          <a:prstGeom prst="rect">
            <a:avLst/>
          </a:prstGeom>
        </p:spPr>
        <p:txBody>
          <a:bodyPr vert="horz" lIns="91440" tIns="45720" rIns="91440" bIns="45720" rtlCol="0" anchor="ctr"/>
          <a:lstStyle>
            <a:lvl1pPr algn="l">
              <a:defRPr sz="5280">
                <a:solidFill>
                  <a:schemeClr val="tx1">
                    <a:tint val="75000"/>
                  </a:schemeClr>
                </a:solidFill>
              </a:defRPr>
            </a:lvl1pPr>
          </a:lstStyle>
          <a:p>
            <a:fld id="{AE124D17-AA81-4D81-B55F-121616E3F70F}" type="datetimeFigureOut">
              <a:rPr lang="en-US" smtClean="0"/>
              <a:t>3/15/2018</a:t>
            </a:fld>
            <a:endParaRPr lang="en-US"/>
          </a:p>
        </p:txBody>
      </p:sp>
      <p:sp>
        <p:nvSpPr>
          <p:cNvPr id="5" name="Footer Placeholder 4"/>
          <p:cNvSpPr>
            <a:spLocks noGrp="1"/>
          </p:cNvSpPr>
          <p:nvPr>
            <p:ph type="ftr" sz="quarter" idx="3"/>
          </p:nvPr>
        </p:nvSpPr>
        <p:spPr>
          <a:xfrm>
            <a:off x="13327380" y="37290595"/>
            <a:ext cx="13578840" cy="2142067"/>
          </a:xfrm>
          <a:prstGeom prst="rect">
            <a:avLst/>
          </a:prstGeom>
        </p:spPr>
        <p:txBody>
          <a:bodyPr vert="horz" lIns="91440" tIns="45720" rIns="91440" bIns="45720" rtlCol="0" anchor="ctr"/>
          <a:lstStyle>
            <a:lvl1pPr algn="ctr">
              <a:defRPr sz="528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28414980" y="37290595"/>
            <a:ext cx="9052560" cy="2142067"/>
          </a:xfrm>
          <a:prstGeom prst="rect">
            <a:avLst/>
          </a:prstGeom>
        </p:spPr>
        <p:txBody>
          <a:bodyPr vert="horz" lIns="91440" tIns="45720" rIns="91440" bIns="45720" rtlCol="0" anchor="ctr"/>
          <a:lstStyle>
            <a:lvl1pPr algn="r">
              <a:defRPr sz="5280">
                <a:solidFill>
                  <a:schemeClr val="tx1">
                    <a:tint val="75000"/>
                  </a:schemeClr>
                </a:solidFill>
              </a:defRPr>
            </a:lvl1pPr>
          </a:lstStyle>
          <a:p>
            <a:fld id="{9B603B12-D8F5-44C0-BDD6-FAD59A458457}" type="slidenum">
              <a:rPr lang="en-US" smtClean="0"/>
              <a:t>‹#›</a:t>
            </a:fld>
            <a:endParaRPr lang="en-US"/>
          </a:p>
        </p:txBody>
      </p:sp>
    </p:spTree>
    <p:extLst>
      <p:ext uri="{BB962C8B-B14F-4D97-AF65-F5344CB8AC3E}">
        <p14:creationId xmlns:p14="http://schemas.microsoft.com/office/powerpoint/2010/main" val="384185404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4023360" rtl="0" eaLnBrk="1" latinLnBrk="0" hangingPunct="1">
        <a:lnSpc>
          <a:spcPct val="90000"/>
        </a:lnSpc>
        <a:spcBef>
          <a:spcPct val="0"/>
        </a:spcBef>
        <a:buNone/>
        <a:defRPr sz="19360" kern="1200">
          <a:solidFill>
            <a:schemeClr val="tx1"/>
          </a:solidFill>
          <a:latin typeface="+mj-lt"/>
          <a:ea typeface="+mj-ea"/>
          <a:cs typeface="+mj-cs"/>
        </a:defRPr>
      </a:lvl1pPr>
    </p:titleStyle>
    <p:bodyStyle>
      <a:lvl1pPr marL="1005840" indent="-1005840" algn="l" defTabSz="4023360" rtl="0" eaLnBrk="1" latinLnBrk="0" hangingPunct="1">
        <a:lnSpc>
          <a:spcPct val="90000"/>
        </a:lnSpc>
        <a:spcBef>
          <a:spcPts val="4400"/>
        </a:spcBef>
        <a:buFont typeface="Arial" panose="020B0604020202020204" pitchFamily="34" charset="0"/>
        <a:buChar char="•"/>
        <a:defRPr sz="12320" kern="1200">
          <a:solidFill>
            <a:schemeClr val="tx1"/>
          </a:solidFill>
          <a:latin typeface="+mn-lt"/>
          <a:ea typeface="+mn-ea"/>
          <a:cs typeface="+mn-cs"/>
        </a:defRPr>
      </a:lvl1pPr>
      <a:lvl2pPr marL="3017520" indent="-1005840" algn="l" defTabSz="4023360" rtl="0" eaLnBrk="1" latinLnBrk="0" hangingPunct="1">
        <a:lnSpc>
          <a:spcPct val="90000"/>
        </a:lnSpc>
        <a:spcBef>
          <a:spcPts val="2200"/>
        </a:spcBef>
        <a:buFont typeface="Arial" panose="020B0604020202020204" pitchFamily="34" charset="0"/>
        <a:buChar char="•"/>
        <a:defRPr sz="10560" kern="1200">
          <a:solidFill>
            <a:schemeClr val="tx1"/>
          </a:solidFill>
          <a:latin typeface="+mn-lt"/>
          <a:ea typeface="+mn-ea"/>
          <a:cs typeface="+mn-cs"/>
        </a:defRPr>
      </a:lvl2pPr>
      <a:lvl3pPr marL="5029200" indent="-1005840" algn="l" defTabSz="4023360" rtl="0" eaLnBrk="1" latinLnBrk="0" hangingPunct="1">
        <a:lnSpc>
          <a:spcPct val="90000"/>
        </a:lnSpc>
        <a:spcBef>
          <a:spcPts val="2200"/>
        </a:spcBef>
        <a:buFont typeface="Arial" panose="020B0604020202020204" pitchFamily="34" charset="0"/>
        <a:buChar char="•"/>
        <a:defRPr sz="8800" kern="1200">
          <a:solidFill>
            <a:schemeClr val="tx1"/>
          </a:solidFill>
          <a:latin typeface="+mn-lt"/>
          <a:ea typeface="+mn-ea"/>
          <a:cs typeface="+mn-cs"/>
        </a:defRPr>
      </a:lvl3pPr>
      <a:lvl4pPr marL="7040880" indent="-1005840" algn="l" defTabSz="4023360" rtl="0" eaLnBrk="1" latinLnBrk="0" hangingPunct="1">
        <a:lnSpc>
          <a:spcPct val="90000"/>
        </a:lnSpc>
        <a:spcBef>
          <a:spcPts val="2200"/>
        </a:spcBef>
        <a:buFont typeface="Arial" panose="020B0604020202020204" pitchFamily="34" charset="0"/>
        <a:buChar char="•"/>
        <a:defRPr sz="7920" kern="1200">
          <a:solidFill>
            <a:schemeClr val="tx1"/>
          </a:solidFill>
          <a:latin typeface="+mn-lt"/>
          <a:ea typeface="+mn-ea"/>
          <a:cs typeface="+mn-cs"/>
        </a:defRPr>
      </a:lvl4pPr>
      <a:lvl5pPr marL="9052560" indent="-1005840" algn="l" defTabSz="4023360" rtl="0" eaLnBrk="1" latinLnBrk="0" hangingPunct="1">
        <a:lnSpc>
          <a:spcPct val="90000"/>
        </a:lnSpc>
        <a:spcBef>
          <a:spcPts val="2200"/>
        </a:spcBef>
        <a:buFont typeface="Arial" panose="020B0604020202020204" pitchFamily="34" charset="0"/>
        <a:buChar char="•"/>
        <a:defRPr sz="7920" kern="1200">
          <a:solidFill>
            <a:schemeClr val="tx1"/>
          </a:solidFill>
          <a:latin typeface="+mn-lt"/>
          <a:ea typeface="+mn-ea"/>
          <a:cs typeface="+mn-cs"/>
        </a:defRPr>
      </a:lvl5pPr>
      <a:lvl6pPr marL="11064240" indent="-1005840" algn="l" defTabSz="4023360" rtl="0" eaLnBrk="1" latinLnBrk="0" hangingPunct="1">
        <a:lnSpc>
          <a:spcPct val="90000"/>
        </a:lnSpc>
        <a:spcBef>
          <a:spcPts val="2200"/>
        </a:spcBef>
        <a:buFont typeface="Arial" panose="020B0604020202020204" pitchFamily="34" charset="0"/>
        <a:buChar char="•"/>
        <a:defRPr sz="7920" kern="1200">
          <a:solidFill>
            <a:schemeClr val="tx1"/>
          </a:solidFill>
          <a:latin typeface="+mn-lt"/>
          <a:ea typeface="+mn-ea"/>
          <a:cs typeface="+mn-cs"/>
        </a:defRPr>
      </a:lvl6pPr>
      <a:lvl7pPr marL="13075920" indent="-1005840" algn="l" defTabSz="4023360" rtl="0" eaLnBrk="1" latinLnBrk="0" hangingPunct="1">
        <a:lnSpc>
          <a:spcPct val="90000"/>
        </a:lnSpc>
        <a:spcBef>
          <a:spcPts val="2200"/>
        </a:spcBef>
        <a:buFont typeface="Arial" panose="020B0604020202020204" pitchFamily="34" charset="0"/>
        <a:buChar char="•"/>
        <a:defRPr sz="7920" kern="1200">
          <a:solidFill>
            <a:schemeClr val="tx1"/>
          </a:solidFill>
          <a:latin typeface="+mn-lt"/>
          <a:ea typeface="+mn-ea"/>
          <a:cs typeface="+mn-cs"/>
        </a:defRPr>
      </a:lvl7pPr>
      <a:lvl8pPr marL="15087600" indent="-1005840" algn="l" defTabSz="4023360" rtl="0" eaLnBrk="1" latinLnBrk="0" hangingPunct="1">
        <a:lnSpc>
          <a:spcPct val="90000"/>
        </a:lnSpc>
        <a:spcBef>
          <a:spcPts val="2200"/>
        </a:spcBef>
        <a:buFont typeface="Arial" panose="020B0604020202020204" pitchFamily="34" charset="0"/>
        <a:buChar char="•"/>
        <a:defRPr sz="7920" kern="1200">
          <a:solidFill>
            <a:schemeClr val="tx1"/>
          </a:solidFill>
          <a:latin typeface="+mn-lt"/>
          <a:ea typeface="+mn-ea"/>
          <a:cs typeface="+mn-cs"/>
        </a:defRPr>
      </a:lvl8pPr>
      <a:lvl9pPr marL="17099280" indent="-1005840" algn="l" defTabSz="4023360" rtl="0" eaLnBrk="1" latinLnBrk="0" hangingPunct="1">
        <a:lnSpc>
          <a:spcPct val="90000"/>
        </a:lnSpc>
        <a:spcBef>
          <a:spcPts val="2200"/>
        </a:spcBef>
        <a:buFont typeface="Arial" panose="020B0604020202020204" pitchFamily="34" charset="0"/>
        <a:buChar char="•"/>
        <a:defRPr sz="7920" kern="1200">
          <a:solidFill>
            <a:schemeClr val="tx1"/>
          </a:solidFill>
          <a:latin typeface="+mn-lt"/>
          <a:ea typeface="+mn-ea"/>
          <a:cs typeface="+mn-cs"/>
        </a:defRPr>
      </a:lvl9pPr>
    </p:bodyStyle>
    <p:otherStyle>
      <a:defPPr>
        <a:defRPr lang="en-US"/>
      </a:defPPr>
      <a:lvl1pPr marL="0" algn="l" defTabSz="4023360" rtl="0" eaLnBrk="1" latinLnBrk="0" hangingPunct="1">
        <a:defRPr sz="7920" kern="1200">
          <a:solidFill>
            <a:schemeClr val="tx1"/>
          </a:solidFill>
          <a:latin typeface="+mn-lt"/>
          <a:ea typeface="+mn-ea"/>
          <a:cs typeface="+mn-cs"/>
        </a:defRPr>
      </a:lvl1pPr>
      <a:lvl2pPr marL="2011680" algn="l" defTabSz="4023360" rtl="0" eaLnBrk="1" latinLnBrk="0" hangingPunct="1">
        <a:defRPr sz="7920" kern="1200">
          <a:solidFill>
            <a:schemeClr val="tx1"/>
          </a:solidFill>
          <a:latin typeface="+mn-lt"/>
          <a:ea typeface="+mn-ea"/>
          <a:cs typeface="+mn-cs"/>
        </a:defRPr>
      </a:lvl2pPr>
      <a:lvl3pPr marL="4023360" algn="l" defTabSz="4023360" rtl="0" eaLnBrk="1" latinLnBrk="0" hangingPunct="1">
        <a:defRPr sz="7920" kern="1200">
          <a:solidFill>
            <a:schemeClr val="tx1"/>
          </a:solidFill>
          <a:latin typeface="+mn-lt"/>
          <a:ea typeface="+mn-ea"/>
          <a:cs typeface="+mn-cs"/>
        </a:defRPr>
      </a:lvl3pPr>
      <a:lvl4pPr marL="6035040" algn="l" defTabSz="4023360" rtl="0" eaLnBrk="1" latinLnBrk="0" hangingPunct="1">
        <a:defRPr sz="7920" kern="1200">
          <a:solidFill>
            <a:schemeClr val="tx1"/>
          </a:solidFill>
          <a:latin typeface="+mn-lt"/>
          <a:ea typeface="+mn-ea"/>
          <a:cs typeface="+mn-cs"/>
        </a:defRPr>
      </a:lvl4pPr>
      <a:lvl5pPr marL="8046720" algn="l" defTabSz="4023360" rtl="0" eaLnBrk="1" latinLnBrk="0" hangingPunct="1">
        <a:defRPr sz="7920" kern="1200">
          <a:solidFill>
            <a:schemeClr val="tx1"/>
          </a:solidFill>
          <a:latin typeface="+mn-lt"/>
          <a:ea typeface="+mn-ea"/>
          <a:cs typeface="+mn-cs"/>
        </a:defRPr>
      </a:lvl5pPr>
      <a:lvl6pPr marL="10058400" algn="l" defTabSz="4023360" rtl="0" eaLnBrk="1" latinLnBrk="0" hangingPunct="1">
        <a:defRPr sz="7920" kern="1200">
          <a:solidFill>
            <a:schemeClr val="tx1"/>
          </a:solidFill>
          <a:latin typeface="+mn-lt"/>
          <a:ea typeface="+mn-ea"/>
          <a:cs typeface="+mn-cs"/>
        </a:defRPr>
      </a:lvl6pPr>
      <a:lvl7pPr marL="12070080" algn="l" defTabSz="4023360" rtl="0" eaLnBrk="1" latinLnBrk="0" hangingPunct="1">
        <a:defRPr sz="7920" kern="1200">
          <a:solidFill>
            <a:schemeClr val="tx1"/>
          </a:solidFill>
          <a:latin typeface="+mn-lt"/>
          <a:ea typeface="+mn-ea"/>
          <a:cs typeface="+mn-cs"/>
        </a:defRPr>
      </a:lvl7pPr>
      <a:lvl8pPr marL="14081760" algn="l" defTabSz="4023360" rtl="0" eaLnBrk="1" latinLnBrk="0" hangingPunct="1">
        <a:defRPr sz="7920" kern="1200">
          <a:solidFill>
            <a:schemeClr val="tx1"/>
          </a:solidFill>
          <a:latin typeface="+mn-lt"/>
          <a:ea typeface="+mn-ea"/>
          <a:cs typeface="+mn-cs"/>
        </a:defRPr>
      </a:lvl8pPr>
      <a:lvl9pPr marL="16093440" algn="l" defTabSz="4023360" rtl="0" eaLnBrk="1" latinLnBrk="0" hangingPunct="1">
        <a:defRPr sz="7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curator.jsc.nasa.gov/curation.cfm" TargetMode="External"/><Relationship Id="rId7" Type="http://schemas.openxmlformats.org/officeDocument/2006/relationships/image" Target="../media/image4.emf"/><Relationship Id="rId2" Type="http://schemas.openxmlformats.org/officeDocument/2006/relationships/hyperlink" Target="mailto:Judith.h.allton@nasa.gov" TargetMode="External"/><Relationship Id="rId1" Type="http://schemas.openxmlformats.org/officeDocument/2006/relationships/slideLayout" Target="../slideLayouts/slideLayout1.xml"/><Relationship Id="rId6" Type="http://schemas.openxmlformats.org/officeDocument/2006/relationships/image" Target="../media/image3.emf"/><Relationship Id="rId5" Type="http://schemas.openxmlformats.org/officeDocument/2006/relationships/image" Target="../media/image2.emf"/><Relationship Id="rId4" Type="http://schemas.openxmlformats.org/officeDocument/2006/relationships/image" Target="../media/image1.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828800" y="1844040"/>
            <a:ext cx="37429440" cy="4524315"/>
          </a:xfrm>
          <a:prstGeom prst="rect">
            <a:avLst/>
          </a:prstGeom>
          <a:noFill/>
        </p:spPr>
        <p:txBody>
          <a:bodyPr wrap="square" rtlCol="0">
            <a:spAutoFit/>
          </a:bodyPr>
          <a:lstStyle/>
          <a:p>
            <a:pPr algn="ctr"/>
            <a:r>
              <a:rPr lang="en-US" sz="7200" b="1" dirty="0"/>
              <a:t>THREE PROPOSED COMPENDIA FOR GENESIS SOLAR WIND SAMPLES: </a:t>
            </a:r>
            <a:endParaRPr lang="en-US" sz="7200" b="1" dirty="0" smtClean="0"/>
          </a:p>
          <a:p>
            <a:pPr algn="ctr"/>
            <a:r>
              <a:rPr lang="en-US" sz="7200" b="1" dirty="0" smtClean="0"/>
              <a:t>SCIENCE RESULTS</a:t>
            </a:r>
          </a:p>
          <a:p>
            <a:pPr algn="ctr"/>
            <a:r>
              <a:rPr lang="en-US" sz="7200" b="1" dirty="0" smtClean="0"/>
              <a:t>COLLECTOR </a:t>
            </a:r>
            <a:r>
              <a:rPr lang="en-US" sz="7200" b="1" dirty="0"/>
              <a:t>MATERIALS </a:t>
            </a:r>
            <a:r>
              <a:rPr lang="en-US" sz="7200" b="1" dirty="0" smtClean="0"/>
              <a:t>CHARACTERIZATION</a:t>
            </a:r>
          </a:p>
          <a:p>
            <a:pPr algn="ctr"/>
            <a:r>
              <a:rPr lang="en-US" sz="7200" b="1" dirty="0" smtClean="0"/>
              <a:t>CLEANING TECHNIQUES</a:t>
            </a:r>
            <a:endParaRPr lang="en-US" sz="7200" dirty="0"/>
          </a:p>
        </p:txBody>
      </p:sp>
      <p:sp>
        <p:nvSpPr>
          <p:cNvPr id="5" name="TextBox 4"/>
          <p:cNvSpPr txBox="1"/>
          <p:nvPr/>
        </p:nvSpPr>
        <p:spPr>
          <a:xfrm>
            <a:off x="15466079" y="6913170"/>
            <a:ext cx="10670427" cy="3046988"/>
          </a:xfrm>
          <a:prstGeom prst="rect">
            <a:avLst/>
          </a:prstGeom>
          <a:noFill/>
        </p:spPr>
        <p:txBody>
          <a:bodyPr wrap="square" rtlCol="0">
            <a:spAutoFit/>
          </a:bodyPr>
          <a:lstStyle/>
          <a:p>
            <a:r>
              <a:rPr lang="en-US" sz="3200" dirty="0"/>
              <a:t>J. H. Allton</a:t>
            </a:r>
            <a:r>
              <a:rPr lang="en-US" sz="3200" baseline="30000" dirty="0"/>
              <a:t>1</a:t>
            </a:r>
            <a:r>
              <a:rPr lang="en-US" sz="3200" dirty="0"/>
              <a:t>, M. J. Calaway</a:t>
            </a:r>
            <a:r>
              <a:rPr lang="en-US" sz="3200" baseline="30000" dirty="0"/>
              <a:t>2</a:t>
            </a:r>
            <a:r>
              <a:rPr lang="en-US" sz="3200" dirty="0"/>
              <a:t>, L. E. Nyquist</a:t>
            </a:r>
            <a:r>
              <a:rPr lang="en-US" sz="3200" baseline="30000" dirty="0"/>
              <a:t>3</a:t>
            </a:r>
            <a:r>
              <a:rPr lang="en-US" sz="3200" dirty="0"/>
              <a:t>, A. J. G. Jurewicz</a:t>
            </a:r>
            <a:r>
              <a:rPr lang="en-US" sz="3200" baseline="30000" dirty="0"/>
              <a:t>4</a:t>
            </a:r>
            <a:r>
              <a:rPr lang="en-US" sz="3200" dirty="0"/>
              <a:t>, D. S. Burnett</a:t>
            </a:r>
            <a:r>
              <a:rPr lang="en-US" sz="3200" baseline="30000" dirty="0"/>
              <a:t>5</a:t>
            </a:r>
            <a:r>
              <a:rPr lang="en-US" sz="3200" dirty="0"/>
              <a:t>, </a:t>
            </a:r>
            <a:r>
              <a:rPr lang="en-US" sz="3200" baseline="30000" dirty="0"/>
              <a:t>1</a:t>
            </a:r>
            <a:r>
              <a:rPr lang="en-US" sz="3200" dirty="0"/>
              <a:t>NASA Johnson Space Center, </a:t>
            </a:r>
            <a:r>
              <a:rPr lang="en-US" sz="3200" dirty="0" err="1"/>
              <a:t>Astromaterials</a:t>
            </a:r>
            <a:r>
              <a:rPr lang="en-US" sz="3200" dirty="0"/>
              <a:t> Acquisition and Curation Office, Houston, TX, </a:t>
            </a:r>
            <a:r>
              <a:rPr lang="en-US" sz="3200" u="sng" dirty="0">
                <a:hlinkClick r:id="rId2"/>
              </a:rPr>
              <a:t>Judith.h.allton@nasa.gov</a:t>
            </a:r>
            <a:r>
              <a:rPr lang="en-US" sz="3200" dirty="0"/>
              <a:t>;   </a:t>
            </a:r>
            <a:r>
              <a:rPr lang="en-US" sz="3200" baseline="30000" dirty="0"/>
              <a:t>2</a:t>
            </a:r>
            <a:r>
              <a:rPr lang="en-US" sz="3200" dirty="0"/>
              <a:t>Jacobs, NASA Johnson Space Center, Houston, TX, </a:t>
            </a:r>
            <a:r>
              <a:rPr lang="en-US" sz="3200" baseline="30000" dirty="0"/>
              <a:t>3</a:t>
            </a:r>
            <a:r>
              <a:rPr lang="en-US" sz="3200" dirty="0"/>
              <a:t>XI/NASA-JSC, Houston, TX,  </a:t>
            </a:r>
            <a:r>
              <a:rPr lang="en-US" sz="3200" baseline="30000" dirty="0"/>
              <a:t>4</a:t>
            </a:r>
            <a:r>
              <a:rPr lang="en-US" sz="3200" dirty="0"/>
              <a:t>Arizona State University, Tempe, AZ, </a:t>
            </a:r>
            <a:r>
              <a:rPr lang="en-US" sz="3200" baseline="30000" dirty="0"/>
              <a:t>5</a:t>
            </a:r>
            <a:r>
              <a:rPr lang="en-US" sz="3200" dirty="0"/>
              <a:t>Caltech, Pasadena, CA.</a:t>
            </a:r>
          </a:p>
        </p:txBody>
      </p:sp>
      <p:sp>
        <p:nvSpPr>
          <p:cNvPr id="6" name="TextBox 5"/>
          <p:cNvSpPr txBox="1"/>
          <p:nvPr/>
        </p:nvSpPr>
        <p:spPr>
          <a:xfrm>
            <a:off x="994349" y="2957307"/>
            <a:ext cx="8214360" cy="3970318"/>
          </a:xfrm>
          <a:prstGeom prst="rect">
            <a:avLst/>
          </a:prstGeom>
          <a:noFill/>
        </p:spPr>
        <p:txBody>
          <a:bodyPr wrap="square" rtlCol="0">
            <a:spAutoFit/>
          </a:bodyPr>
          <a:lstStyle/>
          <a:p>
            <a:r>
              <a:rPr lang="en-US" sz="3600" b="1" dirty="0"/>
              <a:t>Introduction:  </a:t>
            </a:r>
            <a:r>
              <a:rPr lang="en-US" sz="1800" b="1" dirty="0"/>
              <a:t>Planetary material and </a:t>
            </a:r>
            <a:r>
              <a:rPr lang="en-US" sz="1800" b="1" dirty="0" err="1"/>
              <a:t>cosmochemistry</a:t>
            </a:r>
            <a:r>
              <a:rPr lang="en-US" sz="1800" b="1" dirty="0"/>
              <a:t> research using Genesis solar wind samples (including the development and implementation of cleaning and analytical techniques) has matured sufficiently that compilations on several topics, if made publically accessible, would be beneficial for researchers and reviewers.  We propose here three compendia based on content, organization and source of documents (e.g. published peer-reviewed, published, internal memos, archives).  For planning purposes, suggestions are solicited from potential users of Genesis solar wind samples for the type of science content and/or organizational style that would be most useful to them. These compendia are proposed as living documents, periodically updated.  Similar to the existing compendia described below, the curation compendia are like library or archival finding aids – they are guides to published or archival documents and should not be cited as primary sources.</a:t>
            </a:r>
          </a:p>
        </p:txBody>
      </p:sp>
      <p:sp>
        <p:nvSpPr>
          <p:cNvPr id="7" name="TextBox 6"/>
          <p:cNvSpPr txBox="1"/>
          <p:nvPr/>
        </p:nvSpPr>
        <p:spPr>
          <a:xfrm>
            <a:off x="994348" y="6987940"/>
            <a:ext cx="12818433" cy="5078313"/>
          </a:xfrm>
          <a:prstGeom prst="rect">
            <a:avLst/>
          </a:prstGeom>
          <a:noFill/>
        </p:spPr>
        <p:txBody>
          <a:bodyPr wrap="square" rtlCol="0">
            <a:spAutoFit/>
          </a:bodyPr>
          <a:lstStyle/>
          <a:p>
            <a:r>
              <a:rPr lang="en-US" sz="3600" b="1" dirty="0" smtClean="0"/>
              <a:t>Background on curation compendia:  </a:t>
            </a:r>
            <a:r>
              <a:rPr lang="en-US" sz="1800" b="1" dirty="0" smtClean="0"/>
              <a:t>The </a:t>
            </a:r>
            <a:r>
              <a:rPr lang="en-US" sz="1800" b="1" dirty="0" err="1" smtClean="0"/>
              <a:t>Astromaterials</a:t>
            </a:r>
            <a:r>
              <a:rPr lang="en-US" sz="1800" b="1" dirty="0" smtClean="0"/>
              <a:t> Acquisition and Curation Office at Johnson Space Center has the responsibility to provide to the planetary and </a:t>
            </a:r>
            <a:r>
              <a:rPr lang="en-US" sz="1800" b="1" dirty="0" err="1" smtClean="0"/>
              <a:t>cosmochemistry</a:t>
            </a:r>
            <a:r>
              <a:rPr lang="en-US" sz="1800" b="1" dirty="0" smtClean="0"/>
              <a:t> communities information about the 8 collections curated by the office:  Apollo lunar samples, Antarctic meteorite samples, Stardust Wild-2 comet samples, Stardust interstellar dust samples, Genesis solar wind samples, interplanetary dust samples collected by high altitude aircraft, </a:t>
            </a:r>
            <a:r>
              <a:rPr lang="en-US" sz="1800" b="1" dirty="0" err="1" smtClean="0"/>
              <a:t>microparticle</a:t>
            </a:r>
            <a:r>
              <a:rPr lang="en-US" sz="1800" b="1" dirty="0" smtClean="0"/>
              <a:t> impact samples, </a:t>
            </a:r>
            <a:r>
              <a:rPr lang="en-US" sz="1800" b="1" dirty="0" err="1" smtClean="0"/>
              <a:t>Hayabusa</a:t>
            </a:r>
            <a:r>
              <a:rPr lang="en-US" sz="1800" b="1" dirty="0" smtClean="0"/>
              <a:t> mission asteroid </a:t>
            </a:r>
            <a:r>
              <a:rPr lang="en-US" sz="1800" b="1" dirty="0" err="1" smtClean="0"/>
              <a:t>Itokawa</a:t>
            </a:r>
            <a:r>
              <a:rPr lang="en-US" sz="1800" b="1" dirty="0" smtClean="0"/>
              <a:t> samples.  Curatorial information to assist in appropriate sample selection can be found online.</a:t>
            </a:r>
          </a:p>
          <a:p>
            <a:r>
              <a:rPr lang="en-US" sz="1800" b="1" u="sng" dirty="0" smtClean="0">
                <a:hlinkClick r:id="rId3"/>
              </a:rPr>
              <a:t>https</a:t>
            </a:r>
            <a:r>
              <a:rPr lang="en-US" sz="1800" b="1" u="sng" dirty="0">
                <a:hlinkClick r:id="rId3"/>
              </a:rPr>
              <a:t>://curator.jsc.nasa.gov/curation.cfm</a:t>
            </a:r>
            <a:endParaRPr lang="en-US" sz="1800" b="1" dirty="0"/>
          </a:p>
          <a:p>
            <a:r>
              <a:rPr lang="en-US" sz="1800" b="1" dirty="0"/>
              <a:t>One useful tool for those planning to request samples has been the lunar compendium, originally maintained by C. Meyer as a living document until his retirement in 2012.  The introduction to the lunar sample compendium contains a broad overview of the science consensus on lunar history and the questions being debated.  Detailed information on each sample can be accessed by sample number or petrographic type, along with a few special categories: soil, core, cosmic ray profiles, educational thin </a:t>
            </a:r>
            <a:r>
              <a:rPr lang="en-US" sz="1800" b="1" dirty="0" smtClean="0"/>
              <a:t>sections, and public display.  A typical information sheet for a rock sample will include selected petrography, mineralogy, chemistry, radiogenic dating, </a:t>
            </a:r>
            <a:r>
              <a:rPr lang="en-US" sz="1800" b="1" dirty="0" err="1" smtClean="0"/>
              <a:t>cosmogenic</a:t>
            </a:r>
            <a:r>
              <a:rPr lang="en-US" sz="1800" b="1" dirty="0" smtClean="0"/>
              <a:t> isotopes and exposure ages.  A short history of curation sample handling and family tree of subsamples created is also provided.</a:t>
            </a:r>
          </a:p>
          <a:p>
            <a:r>
              <a:rPr lang="en-US" sz="1800" b="1" dirty="0" smtClean="0"/>
              <a:t>The meteorite compendia, currently updated under Kevin Righter’s direction, are specialized.  There is a Martian Meteorite Compendium, Lunar Meteorite Compendium (2013), HED Compendium (2011).  The information sheets for each sample display information similar to that for the lunar rocks.</a:t>
            </a:r>
            <a:endParaRPr lang="en-US" sz="1800" b="1" dirty="0"/>
          </a:p>
        </p:txBody>
      </p:sp>
      <p:pic>
        <p:nvPicPr>
          <p:cNvPr id="13" name="Picture 12"/>
          <p:cNvPicPr>
            <a:picLocks noChangeAspect="1"/>
          </p:cNvPicPr>
          <p:nvPr/>
        </p:nvPicPr>
        <p:blipFill>
          <a:blip r:embed="rId4"/>
          <a:stretch>
            <a:fillRect/>
          </a:stretch>
        </p:blipFill>
        <p:spPr>
          <a:xfrm>
            <a:off x="13306354" y="12237717"/>
            <a:ext cx="14857708" cy="13705238"/>
          </a:xfrm>
          <a:prstGeom prst="rect">
            <a:avLst/>
          </a:prstGeom>
        </p:spPr>
      </p:pic>
      <p:pic>
        <p:nvPicPr>
          <p:cNvPr id="15" name="Picture 14"/>
          <p:cNvPicPr>
            <a:picLocks noChangeAspect="1"/>
          </p:cNvPicPr>
          <p:nvPr/>
        </p:nvPicPr>
        <p:blipFill>
          <a:blip r:embed="rId5"/>
          <a:stretch>
            <a:fillRect/>
          </a:stretch>
        </p:blipFill>
        <p:spPr>
          <a:xfrm>
            <a:off x="13703882" y="26236885"/>
            <a:ext cx="14483345" cy="13359913"/>
          </a:xfrm>
          <a:prstGeom prst="rect">
            <a:avLst/>
          </a:prstGeom>
        </p:spPr>
      </p:pic>
      <p:pic>
        <p:nvPicPr>
          <p:cNvPr id="19" name="Picture 18"/>
          <p:cNvPicPr>
            <a:picLocks noChangeAspect="1"/>
          </p:cNvPicPr>
          <p:nvPr/>
        </p:nvPicPr>
        <p:blipFill>
          <a:blip r:embed="rId6"/>
          <a:stretch>
            <a:fillRect/>
          </a:stretch>
        </p:blipFill>
        <p:spPr>
          <a:xfrm>
            <a:off x="1433538" y="19332918"/>
            <a:ext cx="14989879" cy="13827156"/>
          </a:xfrm>
          <a:prstGeom prst="rect">
            <a:avLst/>
          </a:prstGeom>
        </p:spPr>
      </p:pic>
      <p:pic>
        <p:nvPicPr>
          <p:cNvPr id="20" name="Picture 19"/>
          <p:cNvPicPr>
            <a:picLocks noChangeAspect="1"/>
          </p:cNvPicPr>
          <p:nvPr/>
        </p:nvPicPr>
        <p:blipFill>
          <a:blip r:embed="rId7"/>
          <a:stretch>
            <a:fillRect/>
          </a:stretch>
        </p:blipFill>
        <p:spPr>
          <a:xfrm>
            <a:off x="25135305" y="33265926"/>
            <a:ext cx="14746378" cy="13602543"/>
          </a:xfrm>
          <a:prstGeom prst="rect">
            <a:avLst/>
          </a:prstGeom>
        </p:spPr>
      </p:pic>
      <p:sp>
        <p:nvSpPr>
          <p:cNvPr id="21" name="TextBox 20"/>
          <p:cNvSpPr txBox="1"/>
          <p:nvPr/>
        </p:nvSpPr>
        <p:spPr>
          <a:xfrm>
            <a:off x="990737" y="12462786"/>
            <a:ext cx="12534723" cy="6955750"/>
          </a:xfrm>
          <a:prstGeom prst="rect">
            <a:avLst/>
          </a:prstGeom>
          <a:noFill/>
        </p:spPr>
        <p:txBody>
          <a:bodyPr wrap="square" rtlCol="0">
            <a:spAutoFit/>
          </a:bodyPr>
          <a:lstStyle/>
          <a:p>
            <a:r>
              <a:rPr lang="en-US" sz="3600" b="1" dirty="0" smtClean="0"/>
              <a:t>Genesis Solar Wind Sample Compendia:</a:t>
            </a:r>
            <a:r>
              <a:rPr lang="en-US" sz="3600" dirty="0" smtClean="0"/>
              <a:t>  </a:t>
            </a:r>
            <a:r>
              <a:rPr lang="en-US" sz="1800" dirty="0" smtClean="0"/>
              <a:t>The </a:t>
            </a:r>
            <a:r>
              <a:rPr lang="en-US" sz="2800" dirty="0" smtClean="0"/>
              <a:t>compendia for lunar samples and meteorites are organized by sample number with groupings by sample type.  This is useful for unknown rocky materials, but not for Genesis solar wind samples as sample numbers do not encompass unique genetic information.  The planetary science objective of the Genesis mission was to determine precisely the elemental and isotopic composition of the solar nebula via direct laboratory measurements of solar wind.  These measurements are extremely difficult to make, even with the best conditions.  The hard landing on re-entry reduced the size of most collectors and contributed contamination which must be removed. Variables include analytical technique and correction factors, cleaning protocol, and choice of collector substrate.  We propose three compendia.  The first, a compendium of science results has the same objective as the existing compendia for the other collections.  The second and third compendia are required because precise, accurate measurement requires the exact knowledge of the collector substrate and the effects from surface cleaning applied to samples to be analyzed.</a:t>
            </a:r>
          </a:p>
          <a:p>
            <a:endParaRPr lang="en-US" sz="1800" b="1" dirty="0"/>
          </a:p>
        </p:txBody>
      </p:sp>
      <p:pic>
        <p:nvPicPr>
          <p:cNvPr id="22" name="Picture 21"/>
          <p:cNvPicPr>
            <a:picLocks noChangeAspect="1"/>
          </p:cNvPicPr>
          <p:nvPr/>
        </p:nvPicPr>
        <p:blipFill>
          <a:blip r:embed="rId4"/>
          <a:stretch>
            <a:fillRect/>
          </a:stretch>
        </p:blipFill>
        <p:spPr>
          <a:xfrm>
            <a:off x="25024064" y="5263180"/>
            <a:ext cx="14857708" cy="13705238"/>
          </a:xfrm>
          <a:prstGeom prst="rect">
            <a:avLst/>
          </a:prstGeom>
        </p:spPr>
      </p:pic>
      <p:sp>
        <p:nvSpPr>
          <p:cNvPr id="23" name="TextBox 22"/>
          <p:cNvSpPr txBox="1"/>
          <p:nvPr/>
        </p:nvSpPr>
        <p:spPr>
          <a:xfrm>
            <a:off x="16596243" y="13834755"/>
            <a:ext cx="8614489" cy="11356955"/>
          </a:xfrm>
          <a:prstGeom prst="rect">
            <a:avLst/>
          </a:prstGeom>
          <a:noFill/>
        </p:spPr>
        <p:txBody>
          <a:bodyPr wrap="square" rtlCol="0">
            <a:spAutoFit/>
          </a:bodyPr>
          <a:lstStyle/>
          <a:p>
            <a:r>
              <a:rPr lang="en-US" sz="4800" b="1" dirty="0"/>
              <a:t>Compendium of science </a:t>
            </a:r>
            <a:r>
              <a:rPr lang="en-US" sz="4800" b="1" dirty="0" smtClean="0"/>
              <a:t>results</a:t>
            </a:r>
            <a:r>
              <a:rPr lang="en-US" sz="3600" dirty="0" smtClean="0"/>
              <a:t>  </a:t>
            </a:r>
            <a:r>
              <a:rPr lang="en-US" sz="3600" dirty="0"/>
              <a:t>The results to be reviewed/compiled will include peer-reviewed publications, as well as other published reports such as LPSC abstracts.  What should be included? Possibilities for content are given in Table 1.  How should it be organized so users can easily find information?  Possibilities for organization of this content and cross-referencing are given in Table 2</a:t>
            </a:r>
            <a:r>
              <a:rPr lang="en-US" sz="3600" dirty="0" smtClean="0"/>
              <a:t>.</a:t>
            </a:r>
          </a:p>
          <a:p>
            <a:endParaRPr lang="en-US" sz="3600" dirty="0"/>
          </a:p>
          <a:p>
            <a:r>
              <a:rPr lang="en-US" sz="3600" dirty="0"/>
              <a:t>Cross-referencing the variables that affect results is adaptable to online searching and data correlation by users; thus, making the information more accessible. [Note: a bibliography is currently maintained online in pdf format [1]. It could be beneficial to convert this to a searchable database, cross-linked to the compendium.].</a:t>
            </a:r>
          </a:p>
          <a:p>
            <a:endParaRPr lang="en-US" sz="3600" dirty="0"/>
          </a:p>
        </p:txBody>
      </p:sp>
      <p:sp>
        <p:nvSpPr>
          <p:cNvPr id="32" name="TextBox 31"/>
          <p:cNvSpPr txBox="1"/>
          <p:nvPr/>
        </p:nvSpPr>
        <p:spPr>
          <a:xfrm>
            <a:off x="28136385" y="7421712"/>
            <a:ext cx="9692640" cy="6186309"/>
          </a:xfrm>
          <a:prstGeom prst="rect">
            <a:avLst/>
          </a:prstGeom>
          <a:noFill/>
        </p:spPr>
        <p:txBody>
          <a:bodyPr wrap="square" rtlCol="0">
            <a:spAutoFit/>
          </a:bodyPr>
          <a:lstStyle/>
          <a:p>
            <a:r>
              <a:rPr lang="en-US" sz="3600" dirty="0"/>
              <a:t>Element </a:t>
            </a:r>
            <a:r>
              <a:rPr lang="en-US" sz="3600" dirty="0" err="1"/>
              <a:t>fluence</a:t>
            </a:r>
            <a:r>
              <a:rPr lang="en-US" sz="3600" dirty="0"/>
              <a:t> results, precision</a:t>
            </a:r>
          </a:p>
          <a:p>
            <a:r>
              <a:rPr lang="en-US" sz="3600" dirty="0"/>
              <a:t>Isotope ratios results, precision</a:t>
            </a:r>
          </a:p>
          <a:p>
            <a:r>
              <a:rPr lang="en-US" sz="3600" dirty="0"/>
              <a:t>Analytical technique details, fractionation &amp; blank corrections (e.g. internal standards via implantation)</a:t>
            </a:r>
          </a:p>
          <a:p>
            <a:r>
              <a:rPr lang="en-US" sz="3600" dirty="0"/>
              <a:t>Cleaning technique and validation that cleaning did not alter solar wind</a:t>
            </a:r>
          </a:p>
          <a:p>
            <a:r>
              <a:rPr lang="en-US" sz="3600" dirty="0"/>
              <a:t>Comparison to theoretical models</a:t>
            </a:r>
          </a:p>
          <a:p>
            <a:r>
              <a:rPr lang="en-US" sz="3600" dirty="0"/>
              <a:t>Comparison to measurements by </a:t>
            </a:r>
            <a:r>
              <a:rPr lang="en-US" sz="3600" dirty="0" smtClean="0"/>
              <a:t>others</a:t>
            </a:r>
          </a:p>
          <a:p>
            <a:endParaRPr lang="en-US" sz="3600" dirty="0" smtClean="0"/>
          </a:p>
          <a:p>
            <a:endParaRPr lang="en-US" sz="3600" dirty="0"/>
          </a:p>
        </p:txBody>
      </p:sp>
      <p:pic>
        <p:nvPicPr>
          <p:cNvPr id="33" name="Picture 32"/>
          <p:cNvPicPr>
            <a:picLocks noChangeAspect="1"/>
          </p:cNvPicPr>
          <p:nvPr/>
        </p:nvPicPr>
        <p:blipFill>
          <a:blip r:embed="rId4"/>
          <a:stretch>
            <a:fillRect/>
          </a:stretch>
        </p:blipFill>
        <p:spPr>
          <a:xfrm>
            <a:off x="25176464" y="19253500"/>
            <a:ext cx="14857708" cy="13705238"/>
          </a:xfrm>
          <a:prstGeom prst="rect">
            <a:avLst/>
          </a:prstGeom>
        </p:spPr>
      </p:pic>
      <p:sp>
        <p:nvSpPr>
          <p:cNvPr id="34" name="TextBox 33"/>
          <p:cNvSpPr txBox="1"/>
          <p:nvPr/>
        </p:nvSpPr>
        <p:spPr>
          <a:xfrm>
            <a:off x="28377820" y="13715517"/>
            <a:ext cx="8627109" cy="5632311"/>
          </a:xfrm>
          <a:prstGeom prst="rect">
            <a:avLst/>
          </a:prstGeom>
          <a:noFill/>
        </p:spPr>
        <p:txBody>
          <a:bodyPr wrap="square" rtlCol="0">
            <a:spAutoFit/>
          </a:bodyPr>
          <a:lstStyle/>
          <a:p>
            <a:r>
              <a:rPr lang="en-US" sz="3600" b="1" dirty="0"/>
              <a:t>By element or element group</a:t>
            </a:r>
          </a:p>
          <a:p>
            <a:r>
              <a:rPr lang="en-US" sz="3600" b="1" dirty="0"/>
              <a:t>By solar wind regime</a:t>
            </a:r>
          </a:p>
          <a:p>
            <a:r>
              <a:rPr lang="en-US" sz="3600" b="1" dirty="0"/>
              <a:t>By analysis technique</a:t>
            </a:r>
          </a:p>
          <a:p>
            <a:r>
              <a:rPr lang="en-US" sz="3600" b="1" dirty="0"/>
              <a:t>By collector material</a:t>
            </a:r>
          </a:p>
          <a:p>
            <a:r>
              <a:rPr lang="en-US" sz="3600" b="1" dirty="0"/>
              <a:t>By broad science objective</a:t>
            </a:r>
          </a:p>
          <a:p>
            <a:r>
              <a:rPr lang="en-US" sz="3600" dirty="0" smtClean="0"/>
              <a:t> </a:t>
            </a:r>
            <a:r>
              <a:rPr lang="en-US" sz="3600" dirty="0" smtClean="0">
                <a:sym typeface="Wingdings 2" panose="05020102010507070707" pitchFamily="18" charset="2"/>
              </a:rPr>
              <a:t></a:t>
            </a:r>
            <a:r>
              <a:rPr lang="en-US" sz="3600" dirty="0" smtClean="0"/>
              <a:t>Solar </a:t>
            </a:r>
            <a:r>
              <a:rPr lang="en-US" sz="3600" dirty="0"/>
              <a:t>nebula </a:t>
            </a:r>
            <a:r>
              <a:rPr lang="en-US" sz="3600" dirty="0" smtClean="0"/>
              <a:t>composition</a:t>
            </a:r>
          </a:p>
          <a:p>
            <a:r>
              <a:rPr lang="en-US" sz="3600" dirty="0" smtClean="0"/>
              <a:t> </a:t>
            </a:r>
            <a:r>
              <a:rPr lang="en-US" sz="3600" dirty="0" smtClean="0">
                <a:sym typeface="Wingdings 2" panose="05020102010507070707" pitchFamily="18" charset="2"/>
              </a:rPr>
              <a:t></a:t>
            </a:r>
            <a:r>
              <a:rPr lang="en-US" sz="3600" dirty="0" smtClean="0"/>
              <a:t>Interactions </a:t>
            </a:r>
            <a:r>
              <a:rPr lang="en-US" sz="3600" dirty="0"/>
              <a:t>between Sun </a:t>
            </a:r>
            <a:r>
              <a:rPr lang="en-US" sz="3600" dirty="0" smtClean="0"/>
              <a:t>and</a:t>
            </a:r>
          </a:p>
          <a:p>
            <a:r>
              <a:rPr lang="en-US" sz="3600" dirty="0"/>
              <a:t> </a:t>
            </a:r>
            <a:r>
              <a:rPr lang="en-US" sz="3600" dirty="0" smtClean="0"/>
              <a:t>         planetary materials</a:t>
            </a:r>
            <a:endParaRPr lang="en-US" sz="3600" dirty="0"/>
          </a:p>
          <a:p>
            <a:r>
              <a:rPr lang="en-US" sz="3600" dirty="0" smtClean="0"/>
              <a:t>              </a:t>
            </a:r>
            <a:r>
              <a:rPr lang="en-US" sz="3600" dirty="0" smtClean="0">
                <a:sym typeface="Wingdings 2" panose="05020102010507070707" pitchFamily="18" charset="2"/>
              </a:rPr>
              <a:t></a:t>
            </a:r>
            <a:r>
              <a:rPr lang="en-US" sz="3600" dirty="0" smtClean="0"/>
              <a:t>Solar </a:t>
            </a:r>
            <a:r>
              <a:rPr lang="en-US" sz="3600" dirty="0"/>
              <a:t>physics</a:t>
            </a:r>
          </a:p>
          <a:p>
            <a:endParaRPr lang="en-US" sz="3600" dirty="0"/>
          </a:p>
        </p:txBody>
      </p:sp>
      <p:sp>
        <p:nvSpPr>
          <p:cNvPr id="35" name="TextBox 34"/>
          <p:cNvSpPr txBox="1"/>
          <p:nvPr/>
        </p:nvSpPr>
        <p:spPr>
          <a:xfrm>
            <a:off x="29245192" y="21044773"/>
            <a:ext cx="11664645" cy="3416320"/>
          </a:xfrm>
          <a:prstGeom prst="rect">
            <a:avLst/>
          </a:prstGeom>
          <a:noFill/>
        </p:spPr>
        <p:txBody>
          <a:bodyPr wrap="square" rtlCol="0">
            <a:spAutoFit/>
          </a:bodyPr>
          <a:lstStyle/>
          <a:p>
            <a:r>
              <a:rPr lang="en-US" sz="3600" b="1" dirty="0" smtClean="0"/>
              <a:t>By detailed science objective</a:t>
            </a:r>
          </a:p>
          <a:p>
            <a:r>
              <a:rPr lang="en-US" sz="3600" dirty="0" smtClean="0">
                <a:sym typeface="Wingdings 2" panose="05020102010507070707" pitchFamily="18" charset="2"/>
              </a:rPr>
              <a:t></a:t>
            </a:r>
            <a:r>
              <a:rPr lang="en-US" sz="3600" dirty="0" smtClean="0"/>
              <a:t>Mg isotope</a:t>
            </a:r>
          </a:p>
          <a:p>
            <a:r>
              <a:rPr lang="en-US" sz="3600" dirty="0">
                <a:sym typeface="Wingdings 2" panose="05020102010507070707" pitchFamily="18" charset="2"/>
              </a:rPr>
              <a:t> </a:t>
            </a:r>
            <a:r>
              <a:rPr lang="en-US" sz="3600" dirty="0" smtClean="0"/>
              <a:t>Fe isotope</a:t>
            </a:r>
          </a:p>
          <a:p>
            <a:r>
              <a:rPr lang="en-US" sz="3600" dirty="0">
                <a:sym typeface="Wingdings 2" panose="05020102010507070707" pitchFamily="18" charset="2"/>
              </a:rPr>
              <a:t> </a:t>
            </a:r>
            <a:r>
              <a:rPr lang="en-US" sz="3600" dirty="0" smtClean="0"/>
              <a:t>C, N, O isotope, including regimes</a:t>
            </a:r>
          </a:p>
          <a:p>
            <a:endParaRPr lang="en-US" sz="3600" dirty="0" smtClean="0"/>
          </a:p>
          <a:p>
            <a:endParaRPr lang="en-US" sz="3600" dirty="0"/>
          </a:p>
        </p:txBody>
      </p:sp>
      <p:sp>
        <p:nvSpPr>
          <p:cNvPr id="36" name="Rectangle 35"/>
          <p:cNvSpPr/>
          <p:nvPr/>
        </p:nvSpPr>
        <p:spPr>
          <a:xfrm>
            <a:off x="27789803" y="6150220"/>
            <a:ext cx="9321655" cy="1384995"/>
          </a:xfrm>
          <a:prstGeom prst="rect">
            <a:avLst/>
          </a:prstGeom>
        </p:spPr>
        <p:txBody>
          <a:bodyPr wrap="none">
            <a:spAutoFit/>
          </a:bodyPr>
          <a:lstStyle/>
          <a:p>
            <a:pPr algn="ctr"/>
            <a:r>
              <a:rPr lang="en-US" sz="4800" b="1" dirty="0" smtClean="0"/>
              <a:t>Compendium of science results</a:t>
            </a:r>
          </a:p>
          <a:p>
            <a:pPr algn="ctr"/>
            <a:r>
              <a:rPr lang="en-US" sz="3600" b="1" dirty="0" smtClean="0"/>
              <a:t>Table 1. Possibilities for type of science content</a:t>
            </a:r>
            <a:r>
              <a:rPr lang="en-US" sz="3600" dirty="0" smtClean="0"/>
              <a:t> </a:t>
            </a:r>
            <a:endParaRPr lang="en-US" sz="3600" dirty="0"/>
          </a:p>
        </p:txBody>
      </p:sp>
      <p:sp>
        <p:nvSpPr>
          <p:cNvPr id="37" name="Rectangle 36"/>
          <p:cNvSpPr/>
          <p:nvPr/>
        </p:nvSpPr>
        <p:spPr>
          <a:xfrm>
            <a:off x="26113600" y="12462786"/>
            <a:ext cx="12978874" cy="1384995"/>
          </a:xfrm>
          <a:prstGeom prst="rect">
            <a:avLst/>
          </a:prstGeom>
        </p:spPr>
        <p:txBody>
          <a:bodyPr wrap="none">
            <a:spAutoFit/>
          </a:bodyPr>
          <a:lstStyle/>
          <a:p>
            <a:pPr algn="ctr"/>
            <a:r>
              <a:rPr lang="en-US" sz="4800" b="1" dirty="0" smtClean="0"/>
              <a:t>Compendium of science results</a:t>
            </a:r>
          </a:p>
          <a:p>
            <a:pPr algn="ctr"/>
            <a:r>
              <a:rPr lang="en-US" sz="3600" b="1" dirty="0" smtClean="0"/>
              <a:t>Table 2. Possibilities for science organization and cross-referencing</a:t>
            </a:r>
            <a:r>
              <a:rPr lang="en-US" sz="3600" dirty="0" smtClean="0"/>
              <a:t> </a:t>
            </a:r>
            <a:endParaRPr lang="en-US" sz="3600" dirty="0"/>
          </a:p>
        </p:txBody>
      </p:sp>
      <p:sp>
        <p:nvSpPr>
          <p:cNvPr id="38" name="TextBox 37"/>
          <p:cNvSpPr txBox="1"/>
          <p:nvPr/>
        </p:nvSpPr>
        <p:spPr>
          <a:xfrm>
            <a:off x="26780653" y="23514856"/>
            <a:ext cx="11502189" cy="6740307"/>
          </a:xfrm>
          <a:prstGeom prst="rect">
            <a:avLst/>
          </a:prstGeom>
          <a:noFill/>
        </p:spPr>
        <p:txBody>
          <a:bodyPr wrap="square" rtlCol="0">
            <a:spAutoFit/>
          </a:bodyPr>
          <a:lstStyle/>
          <a:p>
            <a:r>
              <a:rPr lang="en-US" sz="3600" dirty="0" smtClean="0">
                <a:sym typeface="Wingdings 2" panose="05020102010507070707" pitchFamily="18" charset="2"/>
              </a:rPr>
              <a:t> </a:t>
            </a:r>
            <a:r>
              <a:rPr lang="en-US" sz="3600" dirty="0" smtClean="0"/>
              <a:t>Isotopic composition non-volatile elements &gt;</a:t>
            </a:r>
            <a:r>
              <a:rPr lang="en-US" sz="3600" dirty="0" err="1" smtClean="0"/>
              <a:t>Ar</a:t>
            </a:r>
            <a:endParaRPr lang="en-US" sz="3600" dirty="0" smtClean="0"/>
          </a:p>
          <a:p>
            <a:r>
              <a:rPr lang="en-US" sz="3600" dirty="0" smtClean="0">
                <a:sym typeface="Wingdings 2" panose="05020102010507070707" pitchFamily="18" charset="2"/>
              </a:rPr>
              <a:t> </a:t>
            </a:r>
            <a:r>
              <a:rPr lang="en-US" sz="3600" dirty="0" smtClean="0"/>
              <a:t>Nebular gases or dust preferentially accreted to Sun (Se, Br, Kr, </a:t>
            </a:r>
            <a:r>
              <a:rPr lang="en-US" sz="3600" dirty="0" err="1" smtClean="0"/>
              <a:t>Rb</a:t>
            </a:r>
            <a:r>
              <a:rPr lang="en-US" sz="3600" dirty="0" smtClean="0"/>
              <a:t>, </a:t>
            </a:r>
            <a:r>
              <a:rPr lang="en-US" sz="3600" dirty="0" err="1" smtClean="0"/>
              <a:t>Sr</a:t>
            </a:r>
            <a:r>
              <a:rPr lang="en-US" sz="3600" dirty="0" smtClean="0"/>
              <a:t>)</a:t>
            </a:r>
          </a:p>
          <a:p>
            <a:r>
              <a:rPr lang="en-US" sz="3600" dirty="0" smtClean="0">
                <a:sym typeface="Wingdings 2" panose="05020102010507070707" pitchFamily="18" charset="2"/>
              </a:rPr>
              <a:t> </a:t>
            </a:r>
            <a:r>
              <a:rPr lang="en-US" sz="3600" dirty="0" err="1" smtClean="0"/>
              <a:t>Chondrites</a:t>
            </a:r>
            <a:r>
              <a:rPr lang="en-US" sz="3600" dirty="0" smtClean="0"/>
              <a:t> as proxy (</a:t>
            </a:r>
            <a:r>
              <a:rPr lang="en-US" sz="3600" dirty="0" err="1" smtClean="0"/>
              <a:t>Mn</a:t>
            </a:r>
            <a:r>
              <a:rPr lang="en-US" sz="3600" dirty="0" smtClean="0"/>
              <a:t>, </a:t>
            </a:r>
            <a:r>
              <a:rPr lang="en-US" sz="3600" dirty="0" err="1" smtClean="0"/>
              <a:t>Rb</a:t>
            </a:r>
            <a:r>
              <a:rPr lang="en-US" sz="3600" dirty="0" smtClean="0"/>
              <a:t>, Ga)</a:t>
            </a:r>
          </a:p>
          <a:p>
            <a:r>
              <a:rPr lang="en-US" sz="3600" dirty="0" smtClean="0"/>
              <a:t> </a:t>
            </a:r>
            <a:r>
              <a:rPr lang="en-US" sz="3600" dirty="0" smtClean="0">
                <a:sym typeface="Wingdings 2" panose="05020102010507070707" pitchFamily="18" charset="2"/>
              </a:rPr>
              <a:t> </a:t>
            </a:r>
            <a:r>
              <a:rPr lang="en-US" sz="3600" dirty="0" smtClean="0"/>
              <a:t>Ion-neutral induced chemical fractionation, </a:t>
            </a:r>
          </a:p>
          <a:p>
            <a:r>
              <a:rPr lang="en-US" sz="3600" dirty="0" smtClean="0"/>
              <a:t>                        sun-nebula (K, Na, </a:t>
            </a:r>
            <a:r>
              <a:rPr lang="en-US" sz="3600" dirty="0" err="1" smtClean="0"/>
              <a:t>Rb</a:t>
            </a:r>
            <a:r>
              <a:rPr lang="en-US" sz="3600" dirty="0" smtClean="0"/>
              <a:t>)</a:t>
            </a:r>
          </a:p>
          <a:p>
            <a:r>
              <a:rPr lang="en-US" sz="3600" dirty="0" smtClean="0"/>
              <a:t> </a:t>
            </a:r>
            <a:r>
              <a:rPr lang="en-US" sz="3600" dirty="0" smtClean="0">
                <a:sym typeface="Wingdings 2" panose="05020102010507070707" pitchFamily="18" charset="2"/>
              </a:rPr>
              <a:t> </a:t>
            </a:r>
            <a:r>
              <a:rPr lang="en-US" sz="3600" dirty="0" err="1" smtClean="0"/>
              <a:t>Chondrite</a:t>
            </a:r>
            <a:r>
              <a:rPr lang="en-US" sz="3600" dirty="0" smtClean="0"/>
              <a:t> volatile depletion (B, F, Cl, S, Zn, Se, Br)</a:t>
            </a:r>
          </a:p>
          <a:p>
            <a:r>
              <a:rPr lang="en-US" sz="3600" dirty="0" smtClean="0"/>
              <a:t> </a:t>
            </a:r>
            <a:r>
              <a:rPr lang="en-US" sz="3600" dirty="0" smtClean="0">
                <a:sym typeface="Wingdings 2" panose="05020102010507070707" pitchFamily="18" charset="2"/>
              </a:rPr>
              <a:t> </a:t>
            </a:r>
            <a:r>
              <a:rPr lang="en-US" sz="3600" dirty="0" smtClean="0"/>
              <a:t>Flux of late accreting </a:t>
            </a:r>
            <a:r>
              <a:rPr lang="en-US" sz="3600" dirty="0" err="1" smtClean="0"/>
              <a:t>planetesimals</a:t>
            </a:r>
            <a:r>
              <a:rPr lang="en-US" sz="3600" dirty="0" smtClean="0"/>
              <a:t> (Li, Be, B)</a:t>
            </a:r>
          </a:p>
          <a:p>
            <a:r>
              <a:rPr lang="en-US" sz="3600" dirty="0" smtClean="0"/>
              <a:t> </a:t>
            </a:r>
            <a:r>
              <a:rPr lang="en-US" sz="3600" dirty="0" smtClean="0">
                <a:sym typeface="Wingdings 2" panose="05020102010507070707" pitchFamily="18" charset="2"/>
              </a:rPr>
              <a:t></a:t>
            </a:r>
            <a:r>
              <a:rPr lang="en-US" sz="3600" dirty="0" smtClean="0"/>
              <a:t> Modification of planetary materials by </a:t>
            </a:r>
          </a:p>
          <a:p>
            <a:r>
              <a:rPr lang="en-US" sz="3600" dirty="0" smtClean="0"/>
              <a:t>                        solar wind (radioactive, F)</a:t>
            </a:r>
          </a:p>
          <a:p>
            <a:pPr lvl="1"/>
            <a:r>
              <a:rPr lang="en-US" sz="3600" dirty="0" smtClean="0">
                <a:sym typeface="Wingdings 2" panose="05020102010507070707" pitchFamily="18" charset="2"/>
              </a:rPr>
              <a:t> </a:t>
            </a:r>
            <a:r>
              <a:rPr lang="en-US" sz="3600" dirty="0" smtClean="0"/>
              <a:t>Solar gravitational settling</a:t>
            </a:r>
          </a:p>
          <a:p>
            <a:pPr lvl="1"/>
            <a:r>
              <a:rPr lang="en-US" sz="3600" dirty="0" smtClean="0"/>
              <a:t>            (</a:t>
            </a:r>
            <a:r>
              <a:rPr lang="en-US" sz="3600" dirty="0" err="1" smtClean="0"/>
              <a:t>siderophile</a:t>
            </a:r>
            <a:r>
              <a:rPr lang="en-US" sz="3600" dirty="0" smtClean="0"/>
              <a:t> heavy and light)</a:t>
            </a:r>
            <a:endParaRPr lang="en-US" sz="3600" dirty="0"/>
          </a:p>
        </p:txBody>
      </p:sp>
      <p:sp>
        <p:nvSpPr>
          <p:cNvPr id="40" name="Rectangle 39"/>
          <p:cNvSpPr/>
          <p:nvPr/>
        </p:nvSpPr>
        <p:spPr>
          <a:xfrm>
            <a:off x="5509094" y="20289892"/>
            <a:ext cx="7122756" cy="1569660"/>
          </a:xfrm>
          <a:prstGeom prst="rect">
            <a:avLst/>
          </a:prstGeom>
        </p:spPr>
        <p:txBody>
          <a:bodyPr wrap="square">
            <a:spAutoFit/>
          </a:bodyPr>
          <a:lstStyle/>
          <a:p>
            <a:r>
              <a:rPr lang="en-US" sz="4800" b="1" dirty="0" smtClean="0">
                <a:solidFill>
                  <a:schemeClr val="bg1"/>
                </a:solidFill>
                <a:effectLst/>
                <a:latin typeface="Calibri" panose="020F0502020204030204" pitchFamily="34" charset="0"/>
                <a:ea typeface="Times New Roman" panose="02020603050405020304" pitchFamily="18" charset="0"/>
              </a:rPr>
              <a:t>Compendium of collector </a:t>
            </a:r>
          </a:p>
          <a:p>
            <a:r>
              <a:rPr lang="en-US" sz="4800" b="1" dirty="0" smtClean="0">
                <a:solidFill>
                  <a:schemeClr val="bg1"/>
                </a:solidFill>
                <a:effectLst/>
                <a:latin typeface="Calibri" panose="020F0502020204030204" pitchFamily="34" charset="0"/>
                <a:ea typeface="Times New Roman" panose="02020603050405020304" pitchFamily="18" charset="0"/>
              </a:rPr>
              <a:t>material characterization</a:t>
            </a:r>
            <a:endParaRPr lang="en-US" sz="4800" dirty="0">
              <a:solidFill>
                <a:schemeClr val="bg1"/>
              </a:solidFill>
              <a:latin typeface="Calibri" panose="020F0502020204030204" pitchFamily="34" charset="0"/>
            </a:endParaRPr>
          </a:p>
        </p:txBody>
      </p:sp>
      <p:sp>
        <p:nvSpPr>
          <p:cNvPr id="41" name="TextBox 40"/>
          <p:cNvSpPr txBox="1"/>
          <p:nvPr/>
        </p:nvSpPr>
        <p:spPr>
          <a:xfrm>
            <a:off x="4152456" y="21804627"/>
            <a:ext cx="10058400" cy="6740307"/>
          </a:xfrm>
          <a:prstGeom prst="rect">
            <a:avLst/>
          </a:prstGeom>
          <a:noFill/>
        </p:spPr>
        <p:txBody>
          <a:bodyPr wrap="square" rtlCol="0">
            <a:spAutoFit/>
          </a:bodyPr>
          <a:lstStyle/>
          <a:p>
            <a:r>
              <a:rPr lang="en-US" sz="3600" dirty="0"/>
              <a:t>Because the solar wind measurements are exacting, accurate characterization of reference materials are crucial for valid results.  The variety of collector materials has allowed measurement of solar wind in materials of differing matrix effects and differing ability to retain ions.  While the 15 different collector materials used to capture solar wind are carefully described in [3], additional and more detailed information about material fabrication, characterization, bulk chemistry and surface cleanliness resides in archival documents.  Proposed material characterization content is given in Table 3</a:t>
            </a:r>
          </a:p>
        </p:txBody>
      </p:sp>
      <p:sp>
        <p:nvSpPr>
          <p:cNvPr id="42" name="Rectangle 41"/>
          <p:cNvSpPr/>
          <p:nvPr/>
        </p:nvSpPr>
        <p:spPr>
          <a:xfrm>
            <a:off x="4274704" y="28984031"/>
            <a:ext cx="20116800" cy="646331"/>
          </a:xfrm>
          <a:prstGeom prst="rect">
            <a:avLst/>
          </a:prstGeom>
        </p:spPr>
        <p:txBody>
          <a:bodyPr>
            <a:spAutoFit/>
          </a:bodyPr>
          <a:lstStyle/>
          <a:p>
            <a:r>
              <a:rPr lang="en-US" sz="3600" b="1" dirty="0" smtClean="0">
                <a:effectLst/>
                <a:latin typeface="Arial Narrow" panose="020B0606020202030204" pitchFamily="34" charset="0"/>
                <a:ea typeface="Times New Roman" panose="02020603050405020304" pitchFamily="18" charset="0"/>
                <a:cs typeface="Times New Roman" panose="02020603050405020304" pitchFamily="18" charset="0"/>
              </a:rPr>
              <a:t>Table 3.  Proposed material characterization content.</a:t>
            </a:r>
            <a:endParaRPr lang="en-US" sz="3600" dirty="0"/>
          </a:p>
        </p:txBody>
      </p:sp>
      <p:sp>
        <p:nvSpPr>
          <p:cNvPr id="43" name="TextBox 42"/>
          <p:cNvSpPr txBox="1"/>
          <p:nvPr/>
        </p:nvSpPr>
        <p:spPr>
          <a:xfrm>
            <a:off x="5129149" y="29721193"/>
            <a:ext cx="10336930" cy="2862322"/>
          </a:xfrm>
          <a:prstGeom prst="rect">
            <a:avLst/>
          </a:prstGeom>
          <a:noFill/>
        </p:spPr>
        <p:txBody>
          <a:bodyPr wrap="square" rtlCol="0">
            <a:spAutoFit/>
          </a:bodyPr>
          <a:lstStyle/>
          <a:p>
            <a:r>
              <a:rPr lang="en-US" sz="3600" dirty="0">
                <a:sym typeface="Wingdings 2" panose="05020102010507070707" pitchFamily="18" charset="2"/>
              </a:rPr>
              <a:t></a:t>
            </a:r>
            <a:r>
              <a:rPr lang="en-US" sz="3600" dirty="0"/>
              <a:t>Rationale for selection (early testing results)</a:t>
            </a:r>
          </a:p>
          <a:p>
            <a:r>
              <a:rPr lang="en-US" sz="3600" dirty="0">
                <a:sym typeface="Wingdings 2" panose="05020102010507070707" pitchFamily="18" charset="2"/>
              </a:rPr>
              <a:t></a:t>
            </a:r>
            <a:r>
              <a:rPr lang="en-US" sz="3600" dirty="0"/>
              <a:t> Fabrication method and batch</a:t>
            </a:r>
          </a:p>
          <a:p>
            <a:r>
              <a:rPr lang="en-US" sz="3600" dirty="0">
                <a:sym typeface="Wingdings 2" panose="05020102010507070707" pitchFamily="18" charset="2"/>
              </a:rPr>
              <a:t></a:t>
            </a:r>
            <a:r>
              <a:rPr lang="en-US" sz="3600" dirty="0"/>
              <a:t> Bulk composition</a:t>
            </a:r>
          </a:p>
          <a:p>
            <a:r>
              <a:rPr lang="en-US" sz="3600" dirty="0">
                <a:sym typeface="Wingdings 2" panose="05020102010507070707" pitchFamily="18" charset="2"/>
              </a:rPr>
              <a:t></a:t>
            </a:r>
            <a:r>
              <a:rPr lang="en-US" sz="3600" dirty="0"/>
              <a:t> Surface cleanliness assessment</a:t>
            </a:r>
          </a:p>
          <a:p>
            <a:endParaRPr lang="en-US" sz="3600" dirty="0"/>
          </a:p>
        </p:txBody>
      </p:sp>
      <p:sp>
        <p:nvSpPr>
          <p:cNvPr id="44" name="Rectangle 43"/>
          <p:cNvSpPr/>
          <p:nvPr/>
        </p:nvSpPr>
        <p:spPr>
          <a:xfrm>
            <a:off x="16633972" y="26615392"/>
            <a:ext cx="8468394" cy="2308324"/>
          </a:xfrm>
          <a:prstGeom prst="rect">
            <a:avLst/>
          </a:prstGeom>
        </p:spPr>
        <p:txBody>
          <a:bodyPr wrap="square">
            <a:spAutoFit/>
          </a:bodyPr>
          <a:lstStyle/>
          <a:p>
            <a:pPr algn="ctr"/>
            <a:r>
              <a:rPr lang="en-US" sz="4800" b="1" dirty="0" smtClean="0">
                <a:effectLst/>
                <a:ea typeface="Times New Roman" panose="02020603050405020304" pitchFamily="18" charset="0"/>
              </a:rPr>
              <a:t>Compendium of cleaning</a:t>
            </a:r>
          </a:p>
          <a:p>
            <a:pPr algn="ctr"/>
            <a:r>
              <a:rPr lang="en-US" sz="4800" b="1" dirty="0" smtClean="0">
                <a:effectLst/>
                <a:ea typeface="Times New Roman" panose="02020603050405020304" pitchFamily="18" charset="0"/>
              </a:rPr>
              <a:t> techniques and cleanliness assessment</a:t>
            </a:r>
            <a:endParaRPr lang="en-US" sz="4800" dirty="0"/>
          </a:p>
        </p:txBody>
      </p:sp>
      <p:sp>
        <p:nvSpPr>
          <p:cNvPr id="46" name="TextBox 45"/>
          <p:cNvSpPr txBox="1"/>
          <p:nvPr/>
        </p:nvSpPr>
        <p:spPr>
          <a:xfrm>
            <a:off x="16183197" y="28783433"/>
            <a:ext cx="10313500" cy="9510296"/>
          </a:xfrm>
          <a:prstGeom prst="rect">
            <a:avLst/>
          </a:prstGeom>
          <a:noFill/>
        </p:spPr>
        <p:txBody>
          <a:bodyPr wrap="square" rtlCol="0">
            <a:spAutoFit/>
          </a:bodyPr>
          <a:lstStyle/>
          <a:p>
            <a:r>
              <a:rPr lang="en-US" sz="3600" dirty="0"/>
              <a:t>In many cases, the collector surface needs to be cleaned before analysis of the solar wind.  The variety of collector materials characterized in the second compendium has allowed application of several cleaning techniques, some quite harsh.  At this time upon request, the curatorial staff can provide cleaning using ultrapure water (UPW) and IPA.  Other sample cleaning efforts and the results have been undertaken by </a:t>
            </a:r>
            <a:r>
              <a:rPr lang="en-US" sz="3600" dirty="0" smtClean="0"/>
              <a:t>researchers.  Tracking </a:t>
            </a:r>
            <a:r>
              <a:rPr lang="en-US" sz="3600" dirty="0"/>
              <a:t>the ongoing cleaning studies is difficult, as they are comprised of complex information from which few conclusions have yet been drawn.  Much of this information resides in LPSC abstracts, internal reports and emails. Creative organizational skills can make this information more easily accessible. Proposed cleaning technique and cleanliness assessment content is given in Table 4.</a:t>
            </a:r>
          </a:p>
          <a:p>
            <a:endParaRPr lang="en-US" sz="3600" dirty="0"/>
          </a:p>
        </p:txBody>
      </p:sp>
      <p:sp>
        <p:nvSpPr>
          <p:cNvPr id="47" name="Rectangle 46"/>
          <p:cNvSpPr/>
          <p:nvPr/>
        </p:nvSpPr>
        <p:spPr>
          <a:xfrm>
            <a:off x="28146095" y="33463519"/>
            <a:ext cx="8468394" cy="1569660"/>
          </a:xfrm>
          <a:prstGeom prst="rect">
            <a:avLst/>
          </a:prstGeom>
        </p:spPr>
        <p:txBody>
          <a:bodyPr wrap="square">
            <a:spAutoFit/>
          </a:bodyPr>
          <a:lstStyle/>
          <a:p>
            <a:pPr algn="ctr"/>
            <a:r>
              <a:rPr lang="en-US" sz="4800" b="1" dirty="0" smtClean="0">
                <a:effectLst/>
                <a:ea typeface="Times New Roman" panose="02020603050405020304" pitchFamily="18" charset="0"/>
              </a:rPr>
              <a:t>Compendium of cleaning</a:t>
            </a:r>
          </a:p>
          <a:p>
            <a:pPr algn="ctr"/>
            <a:r>
              <a:rPr lang="en-US" sz="4800" b="1" dirty="0" smtClean="0">
                <a:effectLst/>
                <a:ea typeface="Times New Roman" panose="02020603050405020304" pitchFamily="18" charset="0"/>
              </a:rPr>
              <a:t> techniques and cleanliness</a:t>
            </a:r>
            <a:endParaRPr lang="en-US" sz="4800" dirty="0"/>
          </a:p>
        </p:txBody>
      </p:sp>
      <p:sp>
        <p:nvSpPr>
          <p:cNvPr id="48" name="Rectangle 47"/>
          <p:cNvSpPr/>
          <p:nvPr/>
        </p:nvSpPr>
        <p:spPr>
          <a:xfrm>
            <a:off x="27680253" y="35230772"/>
            <a:ext cx="20116800" cy="1200329"/>
          </a:xfrm>
          <a:prstGeom prst="rect">
            <a:avLst/>
          </a:prstGeom>
        </p:spPr>
        <p:txBody>
          <a:bodyPr>
            <a:spAutoFit/>
          </a:bodyPr>
          <a:lstStyle/>
          <a:p>
            <a:r>
              <a:rPr lang="en-US" sz="3600" b="1" dirty="0" smtClean="0">
                <a:effectLst/>
                <a:ea typeface="Times New Roman" panose="02020603050405020304" pitchFamily="18" charset="0"/>
                <a:cs typeface="Times New Roman" panose="02020603050405020304" pitchFamily="18" charset="0"/>
              </a:rPr>
              <a:t>Table 4.  Proposed cleaning and cleanliness</a:t>
            </a:r>
          </a:p>
          <a:p>
            <a:r>
              <a:rPr lang="en-US" sz="3600" b="1" dirty="0" smtClean="0">
                <a:effectLst/>
                <a:ea typeface="Times New Roman" panose="02020603050405020304" pitchFamily="18" charset="0"/>
                <a:cs typeface="Times New Roman" panose="02020603050405020304" pitchFamily="18" charset="0"/>
              </a:rPr>
              <a:t> assessment content – both chemical and physical</a:t>
            </a:r>
            <a:endParaRPr lang="en-US" sz="3600" dirty="0"/>
          </a:p>
        </p:txBody>
      </p:sp>
      <p:sp>
        <p:nvSpPr>
          <p:cNvPr id="49" name="TextBox 48"/>
          <p:cNvSpPr txBox="1"/>
          <p:nvPr/>
        </p:nvSpPr>
        <p:spPr>
          <a:xfrm>
            <a:off x="27213815" y="36358418"/>
            <a:ext cx="11545331" cy="3970318"/>
          </a:xfrm>
          <a:prstGeom prst="rect">
            <a:avLst/>
          </a:prstGeom>
          <a:noFill/>
        </p:spPr>
        <p:txBody>
          <a:bodyPr wrap="square" rtlCol="0">
            <a:spAutoFit/>
          </a:bodyPr>
          <a:lstStyle/>
          <a:p>
            <a:r>
              <a:rPr lang="en-US" sz="3600" dirty="0">
                <a:sym typeface="Wingdings 2" panose="05020102010507070707" pitchFamily="18" charset="2"/>
              </a:rPr>
              <a:t></a:t>
            </a:r>
            <a:r>
              <a:rPr lang="en-US" sz="3600" dirty="0"/>
              <a:t>Technique (e.g. ultrapure water, HF, nitric acid, RCA1 semiconductor method)</a:t>
            </a:r>
          </a:p>
          <a:p>
            <a:r>
              <a:rPr lang="en-US" sz="3600" dirty="0">
                <a:sym typeface="Wingdings 2" panose="05020102010507070707" pitchFamily="18" charset="2"/>
              </a:rPr>
              <a:t></a:t>
            </a:r>
            <a:r>
              <a:rPr lang="en-US" sz="3600" dirty="0"/>
              <a:t> Cleanliness assessment (e.g. optical imaging, SEM, TRXRF, </a:t>
            </a:r>
            <a:r>
              <a:rPr lang="en-US" sz="3600" dirty="0" err="1"/>
              <a:t>ToF</a:t>
            </a:r>
            <a:r>
              <a:rPr lang="en-US" sz="3600" dirty="0"/>
              <a:t>-SIMS)</a:t>
            </a:r>
          </a:p>
          <a:p>
            <a:r>
              <a:rPr lang="en-US" sz="3600" dirty="0">
                <a:sym typeface="Wingdings 2" panose="05020102010507070707" pitchFamily="18" charset="2"/>
              </a:rPr>
              <a:t></a:t>
            </a:r>
            <a:r>
              <a:rPr lang="en-US" sz="3600" dirty="0"/>
              <a:t> Validation that cleaning technique did not alter solar wind (e.g. implanted reference ions)</a:t>
            </a:r>
          </a:p>
          <a:p>
            <a:endParaRPr lang="en-US" sz="3600" dirty="0"/>
          </a:p>
        </p:txBody>
      </p:sp>
      <p:sp>
        <p:nvSpPr>
          <p:cNvPr id="50" name="Rectangle 49"/>
          <p:cNvSpPr/>
          <p:nvPr/>
        </p:nvSpPr>
        <p:spPr>
          <a:xfrm>
            <a:off x="1583101" y="33105149"/>
            <a:ext cx="2625527" cy="830997"/>
          </a:xfrm>
          <a:prstGeom prst="rect">
            <a:avLst/>
          </a:prstGeom>
        </p:spPr>
        <p:txBody>
          <a:bodyPr wrap="none">
            <a:spAutoFit/>
          </a:bodyPr>
          <a:lstStyle/>
          <a:p>
            <a:r>
              <a:rPr lang="en-US" sz="4800" b="1" dirty="0" smtClean="0">
                <a:effectLst/>
                <a:ea typeface="Times New Roman" panose="02020603050405020304" pitchFamily="18" charset="0"/>
              </a:rPr>
              <a:t>Summary</a:t>
            </a:r>
            <a:endParaRPr lang="en-US" sz="4800" dirty="0"/>
          </a:p>
        </p:txBody>
      </p:sp>
      <p:sp>
        <p:nvSpPr>
          <p:cNvPr id="51" name="TextBox 50"/>
          <p:cNvSpPr txBox="1"/>
          <p:nvPr/>
        </p:nvSpPr>
        <p:spPr>
          <a:xfrm>
            <a:off x="994348" y="34248349"/>
            <a:ext cx="13216508" cy="3970318"/>
          </a:xfrm>
          <a:prstGeom prst="rect">
            <a:avLst/>
          </a:prstGeom>
          <a:noFill/>
        </p:spPr>
        <p:txBody>
          <a:bodyPr wrap="square" rtlCol="0">
            <a:spAutoFit/>
          </a:bodyPr>
          <a:lstStyle/>
          <a:p>
            <a:r>
              <a:rPr lang="en-US" sz="2800" dirty="0"/>
              <a:t>A compendium of Genesis science results is proposed, along with type of content and ways to organize the content for easy public access.  Potential users for Genesis sample information are invited to suggest type of content and organization that would be beneficial to them.  Companion compendia, for collector material characterization and sample cleaning techniques, are also proposed.  These latter two compendia are crucial to accuracy and precision of measurements.  Type of content and organization for these is also invited.  Please contact the Genesis Solar Wind Sample Curator with suggestions: </a:t>
            </a:r>
            <a:r>
              <a:rPr lang="en-US" sz="2800" u="sng" dirty="0">
                <a:hlinkClick r:id="rId2"/>
              </a:rPr>
              <a:t>Judith.h.allton@nasa.gov</a:t>
            </a:r>
            <a:endParaRPr lang="en-US" sz="2800" dirty="0"/>
          </a:p>
          <a:p>
            <a:endParaRPr lang="en-US" sz="2800" dirty="0"/>
          </a:p>
        </p:txBody>
      </p:sp>
      <p:sp>
        <p:nvSpPr>
          <p:cNvPr id="52" name="Rectangle 51"/>
          <p:cNvSpPr/>
          <p:nvPr/>
        </p:nvSpPr>
        <p:spPr>
          <a:xfrm>
            <a:off x="990737" y="38005023"/>
            <a:ext cx="11606730" cy="800219"/>
          </a:xfrm>
          <a:prstGeom prst="rect">
            <a:avLst/>
          </a:prstGeom>
        </p:spPr>
        <p:txBody>
          <a:bodyPr wrap="square">
            <a:spAutoFit/>
          </a:bodyPr>
          <a:lstStyle/>
          <a:p>
            <a:pPr algn="just">
              <a:lnSpc>
                <a:spcPts val="1200"/>
              </a:lnSpc>
            </a:pPr>
            <a:r>
              <a:rPr lang="en-US" sz="1800" b="1" dirty="0" smtClean="0">
                <a:effectLst/>
                <a:ea typeface="Times New Roman" panose="02020603050405020304" pitchFamily="18" charset="0"/>
              </a:rPr>
              <a:t>References:</a:t>
            </a:r>
            <a:r>
              <a:rPr lang="en-US" sz="1800" dirty="0" smtClean="0">
                <a:effectLst/>
                <a:ea typeface="Times New Roman" panose="02020603050405020304" pitchFamily="18" charset="0"/>
              </a:rPr>
              <a:t> </a:t>
            </a:r>
          </a:p>
          <a:p>
            <a:r>
              <a:rPr lang="en-US" sz="1800" dirty="0" smtClean="0">
                <a:effectLst/>
                <a:ea typeface="Times New Roman" panose="02020603050405020304" pitchFamily="18" charset="0"/>
              </a:rPr>
              <a:t>[1] Calaway M. J. [2] Burnett D. S. and Jurewicz A. J. G. (2016) </a:t>
            </a:r>
            <a:r>
              <a:rPr lang="en-US" sz="1800" i="1" dirty="0" smtClean="0">
                <a:effectLst/>
                <a:ea typeface="Times New Roman" panose="02020603050405020304" pitchFamily="18" charset="0"/>
              </a:rPr>
              <a:t>The Future of Genesis Science: a special report to NASA 1/15/2016.</a:t>
            </a:r>
            <a:r>
              <a:rPr lang="en-US" sz="1800" dirty="0" smtClean="0">
                <a:effectLst/>
                <a:ea typeface="Times New Roman" panose="02020603050405020304" pitchFamily="18" charset="0"/>
              </a:rPr>
              <a:t>  [3] Jurewicz A. J. G </a:t>
            </a:r>
            <a:r>
              <a:rPr lang="en-US" sz="1800" i="1" dirty="0" smtClean="0">
                <a:effectLst/>
                <a:ea typeface="Times New Roman" panose="02020603050405020304" pitchFamily="18" charset="0"/>
              </a:rPr>
              <a:t>et al</a:t>
            </a:r>
            <a:r>
              <a:rPr lang="en-US" sz="1800" dirty="0" smtClean="0">
                <a:effectLst/>
                <a:ea typeface="Times New Roman" panose="02020603050405020304" pitchFamily="18" charset="0"/>
              </a:rPr>
              <a:t>. (2003) </a:t>
            </a:r>
            <a:r>
              <a:rPr lang="en-US" sz="1800" i="1" dirty="0" smtClean="0">
                <a:effectLst/>
                <a:ea typeface="Times New Roman" panose="02020603050405020304" pitchFamily="18" charset="0"/>
              </a:rPr>
              <a:t>Space Sci. Rev.</a:t>
            </a:r>
            <a:r>
              <a:rPr lang="en-US" sz="1800" dirty="0" smtClean="0">
                <a:effectLst/>
                <a:ea typeface="Times New Roman" panose="02020603050405020304" pitchFamily="18" charset="0"/>
              </a:rPr>
              <a:t> </a:t>
            </a:r>
            <a:r>
              <a:rPr lang="en-US" sz="1800" b="1" dirty="0" smtClean="0">
                <a:effectLst/>
                <a:ea typeface="Times New Roman" panose="02020603050405020304" pitchFamily="18" charset="0"/>
              </a:rPr>
              <a:t>105</a:t>
            </a:r>
            <a:r>
              <a:rPr lang="en-US" sz="1800" dirty="0" smtClean="0">
                <a:effectLst/>
                <a:ea typeface="Times New Roman" panose="02020603050405020304" pitchFamily="18" charset="0"/>
              </a:rPr>
              <a:t>, 535-560.</a:t>
            </a:r>
            <a:endParaRPr lang="en-US" sz="1800" dirty="0"/>
          </a:p>
        </p:txBody>
      </p:sp>
    </p:spTree>
    <p:extLst>
      <p:ext uri="{BB962C8B-B14F-4D97-AF65-F5344CB8AC3E}">
        <p14:creationId xmlns:p14="http://schemas.microsoft.com/office/powerpoint/2010/main" val="155994204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486</TotalTime>
  <Words>1584</Words>
  <Application>Microsoft Office PowerPoint</Application>
  <PresentationFormat>Custom</PresentationFormat>
  <Paragraphs>70</Paragraphs>
  <Slides>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vt:i4>
      </vt:variant>
    </vt:vector>
  </HeadingPairs>
  <TitlesOfParts>
    <vt:vector size="8" baseType="lpstr">
      <vt:lpstr>Arial</vt:lpstr>
      <vt:lpstr>Arial Narrow</vt:lpstr>
      <vt:lpstr>Calibri</vt:lpstr>
      <vt:lpstr>Calibri Light</vt:lpstr>
      <vt:lpstr>Times New Roman</vt:lpstr>
      <vt:lpstr>Wingdings 2</vt:lpstr>
      <vt:lpstr>Office Theme</vt:lpstr>
      <vt:lpstr>PowerPoint Presentation</vt:lpstr>
    </vt:vector>
  </TitlesOfParts>
  <Company>HPES ACES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Allton, Judith H. (JSC-XI111)</dc:creator>
  <cp:lastModifiedBy>Allton, Judith H. (JSC-XI111)</cp:lastModifiedBy>
  <cp:revision>23</cp:revision>
  <cp:lastPrinted>2018-03-15T21:42:33Z</cp:lastPrinted>
  <dcterms:created xsi:type="dcterms:W3CDTF">2018-03-15T15:11:09Z</dcterms:created>
  <dcterms:modified xsi:type="dcterms:W3CDTF">2018-03-15T23:17:57Z</dcterms:modified>
</cp:coreProperties>
</file>