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39319200" cy="39319200"/>
  <p:notesSz cx="6858000" cy="9144000"/>
  <p:defaultTextStyle>
    <a:defPPr>
      <a:defRPr lang="en-US"/>
    </a:defPPr>
    <a:lvl1pPr marL="0" algn="l" defTabSz="4493581" rtl="0" eaLnBrk="1" latinLnBrk="0" hangingPunct="1">
      <a:defRPr sz="8805" kern="1200">
        <a:solidFill>
          <a:schemeClr val="tx1"/>
        </a:solidFill>
        <a:latin typeface="+mn-lt"/>
        <a:ea typeface="+mn-ea"/>
        <a:cs typeface="+mn-cs"/>
      </a:defRPr>
    </a:lvl1pPr>
    <a:lvl2pPr marL="2246791" algn="l" defTabSz="4493581" rtl="0" eaLnBrk="1" latinLnBrk="0" hangingPunct="1">
      <a:defRPr sz="8805" kern="1200">
        <a:solidFill>
          <a:schemeClr val="tx1"/>
        </a:solidFill>
        <a:latin typeface="+mn-lt"/>
        <a:ea typeface="+mn-ea"/>
        <a:cs typeface="+mn-cs"/>
      </a:defRPr>
    </a:lvl2pPr>
    <a:lvl3pPr marL="4493581" algn="l" defTabSz="4493581" rtl="0" eaLnBrk="1" latinLnBrk="0" hangingPunct="1">
      <a:defRPr sz="8805" kern="1200">
        <a:solidFill>
          <a:schemeClr val="tx1"/>
        </a:solidFill>
        <a:latin typeface="+mn-lt"/>
        <a:ea typeface="+mn-ea"/>
        <a:cs typeface="+mn-cs"/>
      </a:defRPr>
    </a:lvl3pPr>
    <a:lvl4pPr marL="6740372" algn="l" defTabSz="4493581" rtl="0" eaLnBrk="1" latinLnBrk="0" hangingPunct="1">
      <a:defRPr sz="8805" kern="1200">
        <a:solidFill>
          <a:schemeClr val="tx1"/>
        </a:solidFill>
        <a:latin typeface="+mn-lt"/>
        <a:ea typeface="+mn-ea"/>
        <a:cs typeface="+mn-cs"/>
      </a:defRPr>
    </a:lvl4pPr>
    <a:lvl5pPr marL="8987162" algn="l" defTabSz="4493581" rtl="0" eaLnBrk="1" latinLnBrk="0" hangingPunct="1">
      <a:defRPr sz="8805" kern="1200">
        <a:solidFill>
          <a:schemeClr val="tx1"/>
        </a:solidFill>
        <a:latin typeface="+mn-lt"/>
        <a:ea typeface="+mn-ea"/>
        <a:cs typeface="+mn-cs"/>
      </a:defRPr>
    </a:lvl5pPr>
    <a:lvl6pPr marL="11233953" algn="l" defTabSz="4493581" rtl="0" eaLnBrk="1" latinLnBrk="0" hangingPunct="1">
      <a:defRPr sz="8805" kern="1200">
        <a:solidFill>
          <a:schemeClr val="tx1"/>
        </a:solidFill>
        <a:latin typeface="+mn-lt"/>
        <a:ea typeface="+mn-ea"/>
        <a:cs typeface="+mn-cs"/>
      </a:defRPr>
    </a:lvl6pPr>
    <a:lvl7pPr marL="13480743" algn="l" defTabSz="4493581" rtl="0" eaLnBrk="1" latinLnBrk="0" hangingPunct="1">
      <a:defRPr sz="8805" kern="1200">
        <a:solidFill>
          <a:schemeClr val="tx1"/>
        </a:solidFill>
        <a:latin typeface="+mn-lt"/>
        <a:ea typeface="+mn-ea"/>
        <a:cs typeface="+mn-cs"/>
      </a:defRPr>
    </a:lvl7pPr>
    <a:lvl8pPr marL="15727534" algn="l" defTabSz="4493581" rtl="0" eaLnBrk="1" latinLnBrk="0" hangingPunct="1">
      <a:defRPr sz="8805" kern="1200">
        <a:solidFill>
          <a:schemeClr val="tx1"/>
        </a:solidFill>
        <a:latin typeface="+mn-lt"/>
        <a:ea typeface="+mn-ea"/>
        <a:cs typeface="+mn-cs"/>
      </a:defRPr>
    </a:lvl8pPr>
    <a:lvl9pPr marL="17974324" algn="l" defTabSz="4493581" rtl="0" eaLnBrk="1" latinLnBrk="0" hangingPunct="1">
      <a:defRPr sz="880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480" userDrawn="1">
          <p15:clr>
            <a:srgbClr val="A4A3A4"/>
          </p15:clr>
        </p15:guide>
        <p15:guide id="2" pos="123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4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00" autoAdjust="0"/>
    <p:restoredTop sz="96021" autoAdjust="0"/>
  </p:normalViewPr>
  <p:slideViewPr>
    <p:cSldViewPr>
      <p:cViewPr varScale="1">
        <p:scale>
          <a:sx n="14" d="100"/>
          <a:sy n="14" d="100"/>
        </p:scale>
        <p:origin x="2318" y="139"/>
      </p:cViewPr>
      <p:guideLst>
        <p:guide orient="horz" pos="12480"/>
        <p:guide pos="123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Lbls>
            <c:dLbl>
              <c:idx val="0"/>
              <c:layout/>
              <c:tx>
                <c:rich>
                  <a:bodyPr/>
                  <a:lstStyle/>
                  <a:p>
                    <a:fld id="{DAE80A41-4DE1-4068-A1FF-447EDAC93AC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
              <c:layout/>
              <c:tx>
                <c:rich>
                  <a:bodyPr/>
                  <a:lstStyle/>
                  <a:p>
                    <a:fld id="{90871191-3611-41A4-BEC7-063026ADADD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
              <c:layout/>
              <c:tx>
                <c:rich>
                  <a:bodyPr/>
                  <a:lstStyle/>
                  <a:p>
                    <a:fld id="{F348968A-35AA-45D7-BD6C-93CEC992DB0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layout/>
                <c15:showDataLabelsRange val="1"/>
              </c:ext>
            </c:extLst>
          </c:dLbls>
          <c:cat>
            <c:strRef>
              <c:f>Sheet1!$A$1:$C$1</c:f>
              <c:strCache>
                <c:ptCount val="3"/>
                <c:pt idx="0">
                  <c:v>Interstream</c:v>
                </c:pt>
                <c:pt idx="1">
                  <c:v>Coronal Hole</c:v>
                </c:pt>
                <c:pt idx="2">
                  <c:v>Coronal Mass Ejection</c:v>
                </c:pt>
              </c:strCache>
            </c:strRef>
          </c:cat>
          <c:val>
            <c:numRef>
              <c:f>Sheet1!$A$2:$C$2</c:f>
              <c:numCache>
                <c:formatCode>0</c:formatCode>
                <c:ptCount val="3"/>
                <c:pt idx="0">
                  <c:v>334</c:v>
                </c:pt>
                <c:pt idx="1">
                  <c:v>313</c:v>
                </c:pt>
                <c:pt idx="2">
                  <c:v>193</c:v>
                </c:pt>
              </c:numCache>
            </c:numRef>
          </c:val>
          <c:extLst>
            <c:ext xmlns:c15="http://schemas.microsoft.com/office/drawing/2012/chart" uri="{02D57815-91ED-43cb-92C2-25804820EDAC}">
              <c15:datalabelsRange>
                <c15:f>Sheet1!$A$2:$C$2</c15:f>
                <c15:dlblRangeCache>
                  <c:ptCount val="3"/>
                  <c:pt idx="0">
                    <c:v>334</c:v>
                  </c:pt>
                  <c:pt idx="1">
                    <c:v>313</c:v>
                  </c:pt>
                  <c:pt idx="2">
                    <c:v>193</c:v>
                  </c:pt>
                </c15:dlblRangeCache>
              </c15:datalabelsRange>
            </c:ext>
          </c:extLst>
        </c:ser>
        <c:dLbls>
          <c:dLblPos val="ctr"/>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0.64464720034995626"/>
          <c:y val="0.2022561242344707"/>
          <c:w val="0.31051990376202976"/>
          <c:h val="0.6204068241469816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28575" cap="flat" cmpd="sng" algn="ctr">
      <a:solidFill>
        <a:sysClr val="windowText" lastClr="000000"/>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48940" y="12214440"/>
            <a:ext cx="33421320" cy="8428143"/>
          </a:xfrm>
        </p:spPr>
        <p:txBody>
          <a:bodyPr/>
          <a:lstStyle/>
          <a:p>
            <a:r>
              <a:rPr lang="en-US" smtClean="0"/>
              <a:t>Click to edit Master title style</a:t>
            </a:r>
            <a:endParaRPr lang="en-US"/>
          </a:p>
        </p:txBody>
      </p:sp>
      <p:sp>
        <p:nvSpPr>
          <p:cNvPr id="3" name="Subtitle 2"/>
          <p:cNvSpPr>
            <a:spLocks noGrp="1"/>
          </p:cNvSpPr>
          <p:nvPr>
            <p:ph type="subTitle" idx="1"/>
          </p:nvPr>
        </p:nvSpPr>
        <p:spPr>
          <a:xfrm>
            <a:off x="5897880" y="22280880"/>
            <a:ext cx="27523440" cy="10048240"/>
          </a:xfrm>
        </p:spPr>
        <p:txBody>
          <a:bodyPr/>
          <a:lstStyle>
            <a:lvl1pPr marL="0" indent="0" algn="ctr">
              <a:buNone/>
              <a:defRPr>
                <a:solidFill>
                  <a:schemeClr val="tx1">
                    <a:tint val="75000"/>
                  </a:schemeClr>
                </a:solidFill>
              </a:defRPr>
            </a:lvl1pPr>
            <a:lvl2pPr marL="2246791" indent="0" algn="ctr">
              <a:buNone/>
              <a:defRPr>
                <a:solidFill>
                  <a:schemeClr val="tx1">
                    <a:tint val="75000"/>
                  </a:schemeClr>
                </a:solidFill>
              </a:defRPr>
            </a:lvl2pPr>
            <a:lvl3pPr marL="4493581" indent="0" algn="ctr">
              <a:buNone/>
              <a:defRPr>
                <a:solidFill>
                  <a:schemeClr val="tx1">
                    <a:tint val="75000"/>
                  </a:schemeClr>
                </a:solidFill>
              </a:defRPr>
            </a:lvl3pPr>
            <a:lvl4pPr marL="6740372" indent="0" algn="ctr">
              <a:buNone/>
              <a:defRPr>
                <a:solidFill>
                  <a:schemeClr val="tx1">
                    <a:tint val="75000"/>
                  </a:schemeClr>
                </a:solidFill>
              </a:defRPr>
            </a:lvl4pPr>
            <a:lvl5pPr marL="8987162" indent="0" algn="ctr">
              <a:buNone/>
              <a:defRPr>
                <a:solidFill>
                  <a:schemeClr val="tx1">
                    <a:tint val="75000"/>
                  </a:schemeClr>
                </a:solidFill>
              </a:defRPr>
            </a:lvl5pPr>
            <a:lvl6pPr marL="11233953" indent="0" algn="ctr">
              <a:buNone/>
              <a:defRPr>
                <a:solidFill>
                  <a:schemeClr val="tx1">
                    <a:tint val="75000"/>
                  </a:schemeClr>
                </a:solidFill>
              </a:defRPr>
            </a:lvl6pPr>
            <a:lvl7pPr marL="13480743" indent="0" algn="ctr">
              <a:buNone/>
              <a:defRPr>
                <a:solidFill>
                  <a:schemeClr val="tx1">
                    <a:tint val="75000"/>
                  </a:schemeClr>
                </a:solidFill>
              </a:defRPr>
            </a:lvl7pPr>
            <a:lvl8pPr marL="15727534" indent="0" algn="ctr">
              <a:buNone/>
              <a:defRPr>
                <a:solidFill>
                  <a:schemeClr val="tx1">
                    <a:tint val="75000"/>
                  </a:schemeClr>
                </a:solidFill>
              </a:defRPr>
            </a:lvl8pPr>
            <a:lvl9pPr marL="1797432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1AFAB7-B146-4CE8-8437-8F86B6865C56}"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AACCE-271B-4535-8DE9-3827FEA1E3EC}" type="slidenum">
              <a:rPr lang="en-US" smtClean="0"/>
              <a:pPr/>
              <a:t>‹#›</a:t>
            </a:fld>
            <a:endParaRPr lang="en-US"/>
          </a:p>
        </p:txBody>
      </p:sp>
    </p:spTree>
    <p:extLst>
      <p:ext uri="{BB962C8B-B14F-4D97-AF65-F5344CB8AC3E}">
        <p14:creationId xmlns:p14="http://schemas.microsoft.com/office/powerpoint/2010/main" val="4018573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1AFAB7-B146-4CE8-8437-8F86B6865C56}"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AACCE-271B-4535-8DE9-3827FEA1E3EC}" type="slidenum">
              <a:rPr lang="en-US" smtClean="0"/>
              <a:pPr/>
              <a:t>‹#›</a:t>
            </a:fld>
            <a:endParaRPr lang="en-US"/>
          </a:p>
        </p:txBody>
      </p:sp>
    </p:spTree>
    <p:extLst>
      <p:ext uri="{BB962C8B-B14F-4D97-AF65-F5344CB8AC3E}">
        <p14:creationId xmlns:p14="http://schemas.microsoft.com/office/powerpoint/2010/main" val="209545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06420" y="1574595"/>
            <a:ext cx="8846820" cy="3354874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65960" y="1574595"/>
            <a:ext cx="25885140" cy="3354874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1AFAB7-B146-4CE8-8437-8F86B6865C56}"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AACCE-271B-4535-8DE9-3827FEA1E3EC}" type="slidenum">
              <a:rPr lang="en-US" smtClean="0"/>
              <a:pPr/>
              <a:t>‹#›</a:t>
            </a:fld>
            <a:endParaRPr lang="en-US"/>
          </a:p>
        </p:txBody>
      </p:sp>
    </p:spTree>
    <p:extLst>
      <p:ext uri="{BB962C8B-B14F-4D97-AF65-F5344CB8AC3E}">
        <p14:creationId xmlns:p14="http://schemas.microsoft.com/office/powerpoint/2010/main" val="4014291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1AFAB7-B146-4CE8-8437-8F86B6865C56}"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AACCE-271B-4535-8DE9-3827FEA1E3EC}" type="slidenum">
              <a:rPr lang="en-US" smtClean="0"/>
              <a:pPr/>
              <a:t>‹#›</a:t>
            </a:fld>
            <a:endParaRPr lang="en-US"/>
          </a:p>
        </p:txBody>
      </p:sp>
    </p:spTree>
    <p:extLst>
      <p:ext uri="{BB962C8B-B14F-4D97-AF65-F5344CB8AC3E}">
        <p14:creationId xmlns:p14="http://schemas.microsoft.com/office/powerpoint/2010/main" val="1452615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05946" y="25266230"/>
            <a:ext cx="33421320" cy="7809230"/>
          </a:xfrm>
        </p:spPr>
        <p:txBody>
          <a:bodyPr anchor="t"/>
          <a:lstStyle>
            <a:lvl1pPr algn="l">
              <a:defRPr sz="19657" b="1" cap="all"/>
            </a:lvl1pPr>
          </a:lstStyle>
          <a:p>
            <a:r>
              <a:rPr lang="en-US" smtClean="0"/>
              <a:t>Click to edit Master title style</a:t>
            </a:r>
            <a:endParaRPr lang="en-US"/>
          </a:p>
        </p:txBody>
      </p:sp>
      <p:sp>
        <p:nvSpPr>
          <p:cNvPr id="3" name="Text Placeholder 2"/>
          <p:cNvSpPr>
            <a:spLocks noGrp="1"/>
          </p:cNvSpPr>
          <p:nvPr>
            <p:ph type="body" idx="1"/>
          </p:nvPr>
        </p:nvSpPr>
        <p:spPr>
          <a:xfrm>
            <a:off x="3105946" y="16665158"/>
            <a:ext cx="33421320" cy="8601072"/>
          </a:xfrm>
        </p:spPr>
        <p:txBody>
          <a:bodyPr anchor="b"/>
          <a:lstStyle>
            <a:lvl1pPr marL="0" indent="0">
              <a:buNone/>
              <a:defRPr sz="9828">
                <a:solidFill>
                  <a:schemeClr val="tx1">
                    <a:tint val="75000"/>
                  </a:schemeClr>
                </a:solidFill>
              </a:defRPr>
            </a:lvl1pPr>
            <a:lvl2pPr marL="2246791" indent="0">
              <a:buNone/>
              <a:defRPr sz="8805">
                <a:solidFill>
                  <a:schemeClr val="tx1">
                    <a:tint val="75000"/>
                  </a:schemeClr>
                </a:solidFill>
              </a:defRPr>
            </a:lvl2pPr>
            <a:lvl3pPr marL="4493581" indent="0">
              <a:buNone/>
              <a:defRPr sz="7883">
                <a:solidFill>
                  <a:schemeClr val="tx1">
                    <a:tint val="75000"/>
                  </a:schemeClr>
                </a:solidFill>
              </a:defRPr>
            </a:lvl3pPr>
            <a:lvl4pPr marL="6740372" indent="0">
              <a:buNone/>
              <a:defRPr sz="6859">
                <a:solidFill>
                  <a:schemeClr val="tx1">
                    <a:tint val="75000"/>
                  </a:schemeClr>
                </a:solidFill>
              </a:defRPr>
            </a:lvl4pPr>
            <a:lvl5pPr marL="8987162" indent="0">
              <a:buNone/>
              <a:defRPr sz="6859">
                <a:solidFill>
                  <a:schemeClr val="tx1">
                    <a:tint val="75000"/>
                  </a:schemeClr>
                </a:solidFill>
              </a:defRPr>
            </a:lvl5pPr>
            <a:lvl6pPr marL="11233953" indent="0">
              <a:buNone/>
              <a:defRPr sz="6859">
                <a:solidFill>
                  <a:schemeClr val="tx1">
                    <a:tint val="75000"/>
                  </a:schemeClr>
                </a:solidFill>
              </a:defRPr>
            </a:lvl6pPr>
            <a:lvl7pPr marL="13480743" indent="0">
              <a:buNone/>
              <a:defRPr sz="6859">
                <a:solidFill>
                  <a:schemeClr val="tx1">
                    <a:tint val="75000"/>
                  </a:schemeClr>
                </a:solidFill>
              </a:defRPr>
            </a:lvl7pPr>
            <a:lvl8pPr marL="15727534" indent="0">
              <a:buNone/>
              <a:defRPr sz="6859">
                <a:solidFill>
                  <a:schemeClr val="tx1">
                    <a:tint val="75000"/>
                  </a:schemeClr>
                </a:solidFill>
              </a:defRPr>
            </a:lvl8pPr>
            <a:lvl9pPr marL="17974324" indent="0">
              <a:buNone/>
              <a:defRPr sz="685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1AFAB7-B146-4CE8-8437-8F86B6865C56}" type="datetimeFigureOut">
              <a:rPr lang="en-US" smtClean="0"/>
              <a:pPr/>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AACCE-271B-4535-8DE9-3827FEA1E3EC}" type="slidenum">
              <a:rPr lang="en-US" smtClean="0"/>
              <a:pPr/>
              <a:t>‹#›</a:t>
            </a:fld>
            <a:endParaRPr lang="en-US"/>
          </a:p>
        </p:txBody>
      </p:sp>
    </p:spTree>
    <p:extLst>
      <p:ext uri="{BB962C8B-B14F-4D97-AF65-F5344CB8AC3E}">
        <p14:creationId xmlns:p14="http://schemas.microsoft.com/office/powerpoint/2010/main" val="374701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65960" y="9174483"/>
            <a:ext cx="17365980" cy="25948855"/>
          </a:xfrm>
        </p:spPr>
        <p:txBody>
          <a:bodyPr/>
          <a:lstStyle>
            <a:lvl1pPr>
              <a:defRPr sz="13719"/>
            </a:lvl1pPr>
            <a:lvl2pPr>
              <a:defRPr sz="11774"/>
            </a:lvl2pPr>
            <a:lvl3pPr>
              <a:defRPr sz="9828"/>
            </a:lvl3pPr>
            <a:lvl4pPr>
              <a:defRPr sz="8805"/>
            </a:lvl4pPr>
            <a:lvl5pPr>
              <a:defRPr sz="8805"/>
            </a:lvl5pPr>
            <a:lvl6pPr>
              <a:defRPr sz="8805"/>
            </a:lvl6pPr>
            <a:lvl7pPr>
              <a:defRPr sz="8805"/>
            </a:lvl7pPr>
            <a:lvl8pPr>
              <a:defRPr sz="8805"/>
            </a:lvl8pPr>
            <a:lvl9pPr>
              <a:defRPr sz="88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9987260" y="9174483"/>
            <a:ext cx="17365980" cy="25948855"/>
          </a:xfrm>
        </p:spPr>
        <p:txBody>
          <a:bodyPr/>
          <a:lstStyle>
            <a:lvl1pPr>
              <a:defRPr sz="13719"/>
            </a:lvl1pPr>
            <a:lvl2pPr>
              <a:defRPr sz="11774"/>
            </a:lvl2pPr>
            <a:lvl3pPr>
              <a:defRPr sz="9828"/>
            </a:lvl3pPr>
            <a:lvl4pPr>
              <a:defRPr sz="8805"/>
            </a:lvl4pPr>
            <a:lvl5pPr>
              <a:defRPr sz="8805"/>
            </a:lvl5pPr>
            <a:lvl6pPr>
              <a:defRPr sz="8805"/>
            </a:lvl6pPr>
            <a:lvl7pPr>
              <a:defRPr sz="8805"/>
            </a:lvl7pPr>
            <a:lvl8pPr>
              <a:defRPr sz="8805"/>
            </a:lvl8pPr>
            <a:lvl9pPr>
              <a:defRPr sz="88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1AFAB7-B146-4CE8-8437-8F86B6865C56}" type="datetimeFigureOut">
              <a:rPr lang="en-US" smtClean="0"/>
              <a:pPr/>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AACCE-271B-4535-8DE9-3827FEA1E3EC}" type="slidenum">
              <a:rPr lang="en-US" smtClean="0"/>
              <a:pPr/>
              <a:t>‹#›</a:t>
            </a:fld>
            <a:endParaRPr lang="en-US"/>
          </a:p>
        </p:txBody>
      </p:sp>
    </p:spTree>
    <p:extLst>
      <p:ext uri="{BB962C8B-B14F-4D97-AF65-F5344CB8AC3E}">
        <p14:creationId xmlns:p14="http://schemas.microsoft.com/office/powerpoint/2010/main" val="2059915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65960" y="8801315"/>
            <a:ext cx="17372809" cy="3667969"/>
          </a:xfrm>
        </p:spPr>
        <p:txBody>
          <a:bodyPr anchor="b"/>
          <a:lstStyle>
            <a:lvl1pPr marL="0" indent="0">
              <a:buNone/>
              <a:defRPr sz="11774" b="1"/>
            </a:lvl1pPr>
            <a:lvl2pPr marL="2246791" indent="0">
              <a:buNone/>
              <a:defRPr sz="9828" b="1"/>
            </a:lvl2pPr>
            <a:lvl3pPr marL="4493581" indent="0">
              <a:buNone/>
              <a:defRPr sz="8805" b="1"/>
            </a:lvl3pPr>
            <a:lvl4pPr marL="6740372" indent="0">
              <a:buNone/>
              <a:defRPr sz="7883" b="1"/>
            </a:lvl4pPr>
            <a:lvl5pPr marL="8987162" indent="0">
              <a:buNone/>
              <a:defRPr sz="7883" b="1"/>
            </a:lvl5pPr>
            <a:lvl6pPr marL="11233953" indent="0">
              <a:buNone/>
              <a:defRPr sz="7883" b="1"/>
            </a:lvl6pPr>
            <a:lvl7pPr marL="13480743" indent="0">
              <a:buNone/>
              <a:defRPr sz="7883" b="1"/>
            </a:lvl7pPr>
            <a:lvl8pPr marL="15727534" indent="0">
              <a:buNone/>
              <a:defRPr sz="7883" b="1"/>
            </a:lvl8pPr>
            <a:lvl9pPr marL="17974324" indent="0">
              <a:buNone/>
              <a:defRPr sz="7883" b="1"/>
            </a:lvl9pPr>
          </a:lstStyle>
          <a:p>
            <a:pPr lvl="0"/>
            <a:r>
              <a:rPr lang="en-US" smtClean="0"/>
              <a:t>Click to edit Master text styles</a:t>
            </a:r>
          </a:p>
        </p:txBody>
      </p:sp>
      <p:sp>
        <p:nvSpPr>
          <p:cNvPr id="4" name="Content Placeholder 3"/>
          <p:cNvSpPr>
            <a:spLocks noGrp="1"/>
          </p:cNvSpPr>
          <p:nvPr>
            <p:ph sz="half" idx="2"/>
          </p:nvPr>
        </p:nvSpPr>
        <p:spPr>
          <a:xfrm>
            <a:off x="1965960" y="12469284"/>
            <a:ext cx="17372809" cy="22654051"/>
          </a:xfrm>
        </p:spPr>
        <p:txBody>
          <a:bodyPr/>
          <a:lstStyle>
            <a:lvl1pPr>
              <a:defRPr sz="11774"/>
            </a:lvl1pPr>
            <a:lvl2pPr>
              <a:defRPr sz="9828"/>
            </a:lvl2pPr>
            <a:lvl3pPr>
              <a:defRPr sz="8805"/>
            </a:lvl3pPr>
            <a:lvl4pPr>
              <a:defRPr sz="7883"/>
            </a:lvl4pPr>
            <a:lvl5pPr>
              <a:defRPr sz="7883"/>
            </a:lvl5pPr>
            <a:lvl6pPr>
              <a:defRPr sz="7883"/>
            </a:lvl6pPr>
            <a:lvl7pPr>
              <a:defRPr sz="7883"/>
            </a:lvl7pPr>
            <a:lvl8pPr>
              <a:defRPr sz="7883"/>
            </a:lvl8pPr>
            <a:lvl9pPr>
              <a:defRPr sz="788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9973610" y="8801315"/>
            <a:ext cx="17379633" cy="3667969"/>
          </a:xfrm>
        </p:spPr>
        <p:txBody>
          <a:bodyPr anchor="b"/>
          <a:lstStyle>
            <a:lvl1pPr marL="0" indent="0">
              <a:buNone/>
              <a:defRPr sz="11774" b="1"/>
            </a:lvl1pPr>
            <a:lvl2pPr marL="2246791" indent="0">
              <a:buNone/>
              <a:defRPr sz="9828" b="1"/>
            </a:lvl2pPr>
            <a:lvl3pPr marL="4493581" indent="0">
              <a:buNone/>
              <a:defRPr sz="8805" b="1"/>
            </a:lvl3pPr>
            <a:lvl4pPr marL="6740372" indent="0">
              <a:buNone/>
              <a:defRPr sz="7883" b="1"/>
            </a:lvl4pPr>
            <a:lvl5pPr marL="8987162" indent="0">
              <a:buNone/>
              <a:defRPr sz="7883" b="1"/>
            </a:lvl5pPr>
            <a:lvl6pPr marL="11233953" indent="0">
              <a:buNone/>
              <a:defRPr sz="7883" b="1"/>
            </a:lvl6pPr>
            <a:lvl7pPr marL="13480743" indent="0">
              <a:buNone/>
              <a:defRPr sz="7883" b="1"/>
            </a:lvl7pPr>
            <a:lvl8pPr marL="15727534" indent="0">
              <a:buNone/>
              <a:defRPr sz="7883" b="1"/>
            </a:lvl8pPr>
            <a:lvl9pPr marL="17974324" indent="0">
              <a:buNone/>
              <a:defRPr sz="7883" b="1"/>
            </a:lvl9pPr>
          </a:lstStyle>
          <a:p>
            <a:pPr lvl="0"/>
            <a:r>
              <a:rPr lang="en-US" smtClean="0"/>
              <a:t>Click to edit Master text styles</a:t>
            </a:r>
          </a:p>
        </p:txBody>
      </p:sp>
      <p:sp>
        <p:nvSpPr>
          <p:cNvPr id="6" name="Content Placeholder 5"/>
          <p:cNvSpPr>
            <a:spLocks noGrp="1"/>
          </p:cNvSpPr>
          <p:nvPr>
            <p:ph sz="quarter" idx="4"/>
          </p:nvPr>
        </p:nvSpPr>
        <p:spPr>
          <a:xfrm>
            <a:off x="19973610" y="12469284"/>
            <a:ext cx="17379633" cy="22654051"/>
          </a:xfrm>
        </p:spPr>
        <p:txBody>
          <a:bodyPr/>
          <a:lstStyle>
            <a:lvl1pPr>
              <a:defRPr sz="11774"/>
            </a:lvl1pPr>
            <a:lvl2pPr>
              <a:defRPr sz="9828"/>
            </a:lvl2pPr>
            <a:lvl3pPr>
              <a:defRPr sz="8805"/>
            </a:lvl3pPr>
            <a:lvl4pPr>
              <a:defRPr sz="7883"/>
            </a:lvl4pPr>
            <a:lvl5pPr>
              <a:defRPr sz="7883"/>
            </a:lvl5pPr>
            <a:lvl6pPr>
              <a:defRPr sz="7883"/>
            </a:lvl6pPr>
            <a:lvl7pPr>
              <a:defRPr sz="7883"/>
            </a:lvl7pPr>
            <a:lvl8pPr>
              <a:defRPr sz="7883"/>
            </a:lvl8pPr>
            <a:lvl9pPr>
              <a:defRPr sz="788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1AFAB7-B146-4CE8-8437-8F86B6865C56}" type="datetimeFigureOut">
              <a:rPr lang="en-US" smtClean="0"/>
              <a:pPr/>
              <a:t>3/8/2017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DAACCE-271B-4535-8DE9-3827FEA1E3EC}" type="slidenum">
              <a:rPr lang="en-US" smtClean="0"/>
              <a:pPr/>
              <a:t>‹#›</a:t>
            </a:fld>
            <a:endParaRPr lang="en-US"/>
          </a:p>
        </p:txBody>
      </p:sp>
    </p:spTree>
    <p:extLst>
      <p:ext uri="{BB962C8B-B14F-4D97-AF65-F5344CB8AC3E}">
        <p14:creationId xmlns:p14="http://schemas.microsoft.com/office/powerpoint/2010/main" val="1185201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1AFAB7-B146-4CE8-8437-8F86B6865C56}" type="datetimeFigureOut">
              <a:rPr lang="en-US" smtClean="0"/>
              <a:pPr/>
              <a:t>3/8/2017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DAACCE-271B-4535-8DE9-3827FEA1E3EC}" type="slidenum">
              <a:rPr lang="en-US" smtClean="0"/>
              <a:pPr/>
              <a:t>‹#›</a:t>
            </a:fld>
            <a:endParaRPr lang="en-US"/>
          </a:p>
        </p:txBody>
      </p:sp>
    </p:spTree>
    <p:extLst>
      <p:ext uri="{BB962C8B-B14F-4D97-AF65-F5344CB8AC3E}">
        <p14:creationId xmlns:p14="http://schemas.microsoft.com/office/powerpoint/2010/main" val="858750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AFAB7-B146-4CE8-8437-8F86B6865C56}" type="datetimeFigureOut">
              <a:rPr lang="en-US" smtClean="0"/>
              <a:pPr/>
              <a:t>3/8/2017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DAACCE-271B-4535-8DE9-3827FEA1E3EC}" type="slidenum">
              <a:rPr lang="en-US" smtClean="0"/>
              <a:pPr/>
              <a:t>‹#›</a:t>
            </a:fld>
            <a:endParaRPr lang="en-US"/>
          </a:p>
        </p:txBody>
      </p:sp>
    </p:spTree>
    <p:extLst>
      <p:ext uri="{BB962C8B-B14F-4D97-AF65-F5344CB8AC3E}">
        <p14:creationId xmlns:p14="http://schemas.microsoft.com/office/powerpoint/2010/main" val="83176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65963" y="1565487"/>
            <a:ext cx="12935746" cy="6662420"/>
          </a:xfrm>
        </p:spPr>
        <p:txBody>
          <a:bodyPr anchor="b"/>
          <a:lstStyle>
            <a:lvl1pPr algn="l">
              <a:defRPr sz="9828" b="1"/>
            </a:lvl1pPr>
          </a:lstStyle>
          <a:p>
            <a:r>
              <a:rPr lang="en-US" smtClean="0"/>
              <a:t>Click to edit Master title style</a:t>
            </a:r>
            <a:endParaRPr lang="en-US"/>
          </a:p>
        </p:txBody>
      </p:sp>
      <p:sp>
        <p:nvSpPr>
          <p:cNvPr id="3" name="Content Placeholder 2"/>
          <p:cNvSpPr>
            <a:spLocks noGrp="1"/>
          </p:cNvSpPr>
          <p:nvPr>
            <p:ph idx="1"/>
          </p:nvPr>
        </p:nvSpPr>
        <p:spPr>
          <a:xfrm>
            <a:off x="15372715" y="1565490"/>
            <a:ext cx="21980525" cy="33557848"/>
          </a:xfrm>
        </p:spPr>
        <p:txBody>
          <a:bodyPr/>
          <a:lstStyle>
            <a:lvl1pPr>
              <a:defRPr sz="15767"/>
            </a:lvl1pPr>
            <a:lvl2pPr>
              <a:defRPr sz="13719"/>
            </a:lvl2pPr>
            <a:lvl3pPr>
              <a:defRPr sz="11774"/>
            </a:lvl3pPr>
            <a:lvl4pPr>
              <a:defRPr sz="9828"/>
            </a:lvl4pPr>
            <a:lvl5pPr>
              <a:defRPr sz="9828"/>
            </a:lvl5pPr>
            <a:lvl6pPr>
              <a:defRPr sz="9828"/>
            </a:lvl6pPr>
            <a:lvl7pPr>
              <a:defRPr sz="9828"/>
            </a:lvl7pPr>
            <a:lvl8pPr>
              <a:defRPr sz="9828"/>
            </a:lvl8pPr>
            <a:lvl9pPr>
              <a:defRPr sz="982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965963" y="8227910"/>
            <a:ext cx="12935746" cy="26895428"/>
          </a:xfrm>
        </p:spPr>
        <p:txBody>
          <a:bodyPr/>
          <a:lstStyle>
            <a:lvl1pPr marL="0" indent="0">
              <a:buNone/>
              <a:defRPr sz="6859"/>
            </a:lvl1pPr>
            <a:lvl2pPr marL="2246791" indent="0">
              <a:buNone/>
              <a:defRPr sz="5938"/>
            </a:lvl2pPr>
            <a:lvl3pPr marL="4493581" indent="0">
              <a:buNone/>
              <a:defRPr sz="4914"/>
            </a:lvl3pPr>
            <a:lvl4pPr marL="6740372" indent="0">
              <a:buNone/>
              <a:defRPr sz="4402"/>
            </a:lvl4pPr>
            <a:lvl5pPr marL="8987162" indent="0">
              <a:buNone/>
              <a:defRPr sz="4402"/>
            </a:lvl5pPr>
            <a:lvl6pPr marL="11233953" indent="0">
              <a:buNone/>
              <a:defRPr sz="4402"/>
            </a:lvl6pPr>
            <a:lvl7pPr marL="13480743" indent="0">
              <a:buNone/>
              <a:defRPr sz="4402"/>
            </a:lvl7pPr>
            <a:lvl8pPr marL="15727534" indent="0">
              <a:buNone/>
              <a:defRPr sz="4402"/>
            </a:lvl8pPr>
            <a:lvl9pPr marL="17974324" indent="0">
              <a:buNone/>
              <a:defRPr sz="4402"/>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1AFAB7-B146-4CE8-8437-8F86B6865C56}" type="datetimeFigureOut">
              <a:rPr lang="en-US" smtClean="0"/>
              <a:pPr/>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AACCE-271B-4535-8DE9-3827FEA1E3EC}" type="slidenum">
              <a:rPr lang="en-US" smtClean="0"/>
              <a:pPr/>
              <a:t>‹#›</a:t>
            </a:fld>
            <a:endParaRPr lang="en-US"/>
          </a:p>
        </p:txBody>
      </p:sp>
    </p:spTree>
    <p:extLst>
      <p:ext uri="{BB962C8B-B14F-4D97-AF65-F5344CB8AC3E}">
        <p14:creationId xmlns:p14="http://schemas.microsoft.com/office/powerpoint/2010/main" val="3892565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06839" y="27523441"/>
            <a:ext cx="23591520" cy="3249298"/>
          </a:xfrm>
        </p:spPr>
        <p:txBody>
          <a:bodyPr anchor="b"/>
          <a:lstStyle>
            <a:lvl1pPr algn="l">
              <a:defRPr sz="9828" b="1"/>
            </a:lvl1pPr>
          </a:lstStyle>
          <a:p>
            <a:r>
              <a:rPr lang="en-US" smtClean="0"/>
              <a:t>Click to edit Master title style</a:t>
            </a:r>
            <a:endParaRPr lang="en-US"/>
          </a:p>
        </p:txBody>
      </p:sp>
      <p:sp>
        <p:nvSpPr>
          <p:cNvPr id="3" name="Picture Placeholder 2"/>
          <p:cNvSpPr>
            <a:spLocks noGrp="1"/>
          </p:cNvSpPr>
          <p:nvPr>
            <p:ph type="pic" idx="1"/>
          </p:nvPr>
        </p:nvSpPr>
        <p:spPr>
          <a:xfrm>
            <a:off x="7706839" y="3513243"/>
            <a:ext cx="23591520" cy="23591520"/>
          </a:xfrm>
        </p:spPr>
        <p:txBody>
          <a:bodyPr/>
          <a:lstStyle>
            <a:lvl1pPr marL="0" indent="0">
              <a:buNone/>
              <a:defRPr sz="15767"/>
            </a:lvl1pPr>
            <a:lvl2pPr marL="2246791" indent="0">
              <a:buNone/>
              <a:defRPr sz="13719"/>
            </a:lvl2pPr>
            <a:lvl3pPr marL="4493581" indent="0">
              <a:buNone/>
              <a:defRPr sz="11774"/>
            </a:lvl3pPr>
            <a:lvl4pPr marL="6740372" indent="0">
              <a:buNone/>
              <a:defRPr sz="9828"/>
            </a:lvl4pPr>
            <a:lvl5pPr marL="8987162" indent="0">
              <a:buNone/>
              <a:defRPr sz="9828"/>
            </a:lvl5pPr>
            <a:lvl6pPr marL="11233953" indent="0">
              <a:buNone/>
              <a:defRPr sz="9828"/>
            </a:lvl6pPr>
            <a:lvl7pPr marL="13480743" indent="0">
              <a:buNone/>
              <a:defRPr sz="9828"/>
            </a:lvl7pPr>
            <a:lvl8pPr marL="15727534" indent="0">
              <a:buNone/>
              <a:defRPr sz="9828"/>
            </a:lvl8pPr>
            <a:lvl9pPr marL="17974324" indent="0">
              <a:buNone/>
              <a:defRPr sz="9828"/>
            </a:lvl9pPr>
          </a:lstStyle>
          <a:p>
            <a:endParaRPr lang="en-US"/>
          </a:p>
        </p:txBody>
      </p:sp>
      <p:sp>
        <p:nvSpPr>
          <p:cNvPr id="4" name="Text Placeholder 3"/>
          <p:cNvSpPr>
            <a:spLocks noGrp="1"/>
          </p:cNvSpPr>
          <p:nvPr>
            <p:ph type="body" sz="half" idx="2"/>
          </p:nvPr>
        </p:nvSpPr>
        <p:spPr>
          <a:xfrm>
            <a:off x="7706839" y="30772739"/>
            <a:ext cx="23591520" cy="4614542"/>
          </a:xfrm>
        </p:spPr>
        <p:txBody>
          <a:bodyPr/>
          <a:lstStyle>
            <a:lvl1pPr marL="0" indent="0">
              <a:buNone/>
              <a:defRPr sz="6859"/>
            </a:lvl1pPr>
            <a:lvl2pPr marL="2246791" indent="0">
              <a:buNone/>
              <a:defRPr sz="5938"/>
            </a:lvl2pPr>
            <a:lvl3pPr marL="4493581" indent="0">
              <a:buNone/>
              <a:defRPr sz="4914"/>
            </a:lvl3pPr>
            <a:lvl4pPr marL="6740372" indent="0">
              <a:buNone/>
              <a:defRPr sz="4402"/>
            </a:lvl4pPr>
            <a:lvl5pPr marL="8987162" indent="0">
              <a:buNone/>
              <a:defRPr sz="4402"/>
            </a:lvl5pPr>
            <a:lvl6pPr marL="11233953" indent="0">
              <a:buNone/>
              <a:defRPr sz="4402"/>
            </a:lvl6pPr>
            <a:lvl7pPr marL="13480743" indent="0">
              <a:buNone/>
              <a:defRPr sz="4402"/>
            </a:lvl7pPr>
            <a:lvl8pPr marL="15727534" indent="0">
              <a:buNone/>
              <a:defRPr sz="4402"/>
            </a:lvl8pPr>
            <a:lvl9pPr marL="17974324" indent="0">
              <a:buNone/>
              <a:defRPr sz="4402"/>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1AFAB7-B146-4CE8-8437-8F86B6865C56}" type="datetimeFigureOut">
              <a:rPr lang="en-US" smtClean="0"/>
              <a:pPr/>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AACCE-271B-4535-8DE9-3827FEA1E3EC}" type="slidenum">
              <a:rPr lang="en-US" smtClean="0"/>
              <a:pPr/>
              <a:t>‹#›</a:t>
            </a:fld>
            <a:endParaRPr lang="en-US"/>
          </a:p>
        </p:txBody>
      </p:sp>
    </p:spTree>
    <p:extLst>
      <p:ext uri="{BB962C8B-B14F-4D97-AF65-F5344CB8AC3E}">
        <p14:creationId xmlns:p14="http://schemas.microsoft.com/office/powerpoint/2010/main" val="2446336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65960" y="1574591"/>
            <a:ext cx="35387280" cy="65532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965960" y="9174483"/>
            <a:ext cx="35387280" cy="25948855"/>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965960" y="36443077"/>
            <a:ext cx="9174480" cy="2093383"/>
          </a:xfrm>
          <a:prstGeom prst="rect">
            <a:avLst/>
          </a:prstGeom>
        </p:spPr>
        <p:txBody>
          <a:bodyPr vert="horz" lIns="438912" tIns="219456" rIns="438912" bIns="219456" rtlCol="0" anchor="ctr"/>
          <a:lstStyle>
            <a:lvl1pPr algn="l">
              <a:defRPr sz="5938">
                <a:solidFill>
                  <a:schemeClr val="tx1">
                    <a:tint val="75000"/>
                  </a:schemeClr>
                </a:solidFill>
              </a:defRPr>
            </a:lvl1pPr>
          </a:lstStyle>
          <a:p>
            <a:fld id="{881AFAB7-B146-4CE8-8437-8F86B6865C56}" type="datetimeFigureOut">
              <a:rPr lang="en-US" smtClean="0"/>
              <a:pPr/>
              <a:t>3/8/2017</a:t>
            </a:fld>
            <a:endParaRPr lang="en-US"/>
          </a:p>
        </p:txBody>
      </p:sp>
      <p:sp>
        <p:nvSpPr>
          <p:cNvPr id="5" name="Footer Placeholder 4"/>
          <p:cNvSpPr>
            <a:spLocks noGrp="1"/>
          </p:cNvSpPr>
          <p:nvPr>
            <p:ph type="ftr" sz="quarter" idx="3"/>
          </p:nvPr>
        </p:nvSpPr>
        <p:spPr>
          <a:xfrm>
            <a:off x="13434060" y="36443077"/>
            <a:ext cx="12451080" cy="2093383"/>
          </a:xfrm>
          <a:prstGeom prst="rect">
            <a:avLst/>
          </a:prstGeom>
        </p:spPr>
        <p:txBody>
          <a:bodyPr vert="horz" lIns="438912" tIns="219456" rIns="438912" bIns="219456" rtlCol="0" anchor="ctr"/>
          <a:lstStyle>
            <a:lvl1pPr algn="ctr">
              <a:defRPr sz="593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178760" y="36443077"/>
            <a:ext cx="9174480" cy="2093383"/>
          </a:xfrm>
          <a:prstGeom prst="rect">
            <a:avLst/>
          </a:prstGeom>
        </p:spPr>
        <p:txBody>
          <a:bodyPr vert="horz" lIns="438912" tIns="219456" rIns="438912" bIns="219456" rtlCol="0" anchor="ctr"/>
          <a:lstStyle>
            <a:lvl1pPr algn="r">
              <a:defRPr sz="5938">
                <a:solidFill>
                  <a:schemeClr val="tx1">
                    <a:tint val="75000"/>
                  </a:schemeClr>
                </a:solidFill>
              </a:defRPr>
            </a:lvl1pPr>
          </a:lstStyle>
          <a:p>
            <a:fld id="{E5DAACCE-271B-4535-8DE9-3827FEA1E3EC}" type="slidenum">
              <a:rPr lang="en-US" smtClean="0"/>
              <a:pPr/>
              <a:t>‹#›</a:t>
            </a:fld>
            <a:endParaRPr lang="en-US"/>
          </a:p>
        </p:txBody>
      </p:sp>
    </p:spTree>
    <p:extLst>
      <p:ext uri="{BB962C8B-B14F-4D97-AF65-F5344CB8AC3E}">
        <p14:creationId xmlns:p14="http://schemas.microsoft.com/office/powerpoint/2010/main" val="297829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3581" rtl="0" eaLnBrk="1" latinLnBrk="0" hangingPunct="1">
        <a:spcBef>
          <a:spcPct val="0"/>
        </a:spcBef>
        <a:buNone/>
        <a:defRPr sz="21602" kern="1200">
          <a:solidFill>
            <a:schemeClr val="tx1"/>
          </a:solidFill>
          <a:latin typeface="+mj-lt"/>
          <a:ea typeface="+mj-ea"/>
          <a:cs typeface="+mj-cs"/>
        </a:defRPr>
      </a:lvl1pPr>
    </p:titleStyle>
    <p:bodyStyle>
      <a:lvl1pPr marL="1685093" indent="-1685093" algn="l" defTabSz="4493581" rtl="0" eaLnBrk="1" latinLnBrk="0" hangingPunct="1">
        <a:spcBef>
          <a:spcPct val="20000"/>
        </a:spcBef>
        <a:buFont typeface="Arial" pitchFamily="34" charset="0"/>
        <a:buChar char="•"/>
        <a:defRPr sz="15767" kern="1200">
          <a:solidFill>
            <a:schemeClr val="tx1"/>
          </a:solidFill>
          <a:latin typeface="+mn-lt"/>
          <a:ea typeface="+mn-ea"/>
          <a:cs typeface="+mn-cs"/>
        </a:defRPr>
      </a:lvl1pPr>
      <a:lvl2pPr marL="3651035" indent="-1404244" algn="l" defTabSz="4493581" rtl="0" eaLnBrk="1" latinLnBrk="0" hangingPunct="1">
        <a:spcBef>
          <a:spcPct val="20000"/>
        </a:spcBef>
        <a:buFont typeface="Arial" pitchFamily="34" charset="0"/>
        <a:buChar char="–"/>
        <a:defRPr sz="13719" kern="1200">
          <a:solidFill>
            <a:schemeClr val="tx1"/>
          </a:solidFill>
          <a:latin typeface="+mn-lt"/>
          <a:ea typeface="+mn-ea"/>
          <a:cs typeface="+mn-cs"/>
        </a:defRPr>
      </a:lvl2pPr>
      <a:lvl3pPr marL="5616976" indent="-1123395" algn="l" defTabSz="4493581" rtl="0" eaLnBrk="1" latinLnBrk="0" hangingPunct="1">
        <a:spcBef>
          <a:spcPct val="20000"/>
        </a:spcBef>
        <a:buFont typeface="Arial" pitchFamily="34" charset="0"/>
        <a:buChar char="•"/>
        <a:defRPr sz="11774" kern="1200">
          <a:solidFill>
            <a:schemeClr val="tx1"/>
          </a:solidFill>
          <a:latin typeface="+mn-lt"/>
          <a:ea typeface="+mn-ea"/>
          <a:cs typeface="+mn-cs"/>
        </a:defRPr>
      </a:lvl3pPr>
      <a:lvl4pPr marL="7863767" indent="-1123395" algn="l" defTabSz="4493581" rtl="0" eaLnBrk="1" latinLnBrk="0" hangingPunct="1">
        <a:spcBef>
          <a:spcPct val="20000"/>
        </a:spcBef>
        <a:buFont typeface="Arial" pitchFamily="34" charset="0"/>
        <a:buChar char="–"/>
        <a:defRPr sz="9828" kern="1200">
          <a:solidFill>
            <a:schemeClr val="tx1"/>
          </a:solidFill>
          <a:latin typeface="+mn-lt"/>
          <a:ea typeface="+mn-ea"/>
          <a:cs typeface="+mn-cs"/>
        </a:defRPr>
      </a:lvl4pPr>
      <a:lvl5pPr marL="10110557" indent="-1123395" algn="l" defTabSz="4493581" rtl="0" eaLnBrk="1" latinLnBrk="0" hangingPunct="1">
        <a:spcBef>
          <a:spcPct val="20000"/>
        </a:spcBef>
        <a:buFont typeface="Arial" pitchFamily="34" charset="0"/>
        <a:buChar char="»"/>
        <a:defRPr sz="9828" kern="1200">
          <a:solidFill>
            <a:schemeClr val="tx1"/>
          </a:solidFill>
          <a:latin typeface="+mn-lt"/>
          <a:ea typeface="+mn-ea"/>
          <a:cs typeface="+mn-cs"/>
        </a:defRPr>
      </a:lvl5pPr>
      <a:lvl6pPr marL="12357348" indent="-1123395" algn="l" defTabSz="4493581" rtl="0" eaLnBrk="1" latinLnBrk="0" hangingPunct="1">
        <a:spcBef>
          <a:spcPct val="20000"/>
        </a:spcBef>
        <a:buFont typeface="Arial" pitchFamily="34" charset="0"/>
        <a:buChar char="•"/>
        <a:defRPr sz="9828" kern="1200">
          <a:solidFill>
            <a:schemeClr val="tx1"/>
          </a:solidFill>
          <a:latin typeface="+mn-lt"/>
          <a:ea typeface="+mn-ea"/>
          <a:cs typeface="+mn-cs"/>
        </a:defRPr>
      </a:lvl6pPr>
      <a:lvl7pPr marL="14604138" indent="-1123395" algn="l" defTabSz="4493581" rtl="0" eaLnBrk="1" latinLnBrk="0" hangingPunct="1">
        <a:spcBef>
          <a:spcPct val="20000"/>
        </a:spcBef>
        <a:buFont typeface="Arial" pitchFamily="34" charset="0"/>
        <a:buChar char="•"/>
        <a:defRPr sz="9828" kern="1200">
          <a:solidFill>
            <a:schemeClr val="tx1"/>
          </a:solidFill>
          <a:latin typeface="+mn-lt"/>
          <a:ea typeface="+mn-ea"/>
          <a:cs typeface="+mn-cs"/>
        </a:defRPr>
      </a:lvl7pPr>
      <a:lvl8pPr marL="16850929" indent="-1123395" algn="l" defTabSz="4493581" rtl="0" eaLnBrk="1" latinLnBrk="0" hangingPunct="1">
        <a:spcBef>
          <a:spcPct val="20000"/>
        </a:spcBef>
        <a:buFont typeface="Arial" pitchFamily="34" charset="0"/>
        <a:buChar char="•"/>
        <a:defRPr sz="9828" kern="1200">
          <a:solidFill>
            <a:schemeClr val="tx1"/>
          </a:solidFill>
          <a:latin typeface="+mn-lt"/>
          <a:ea typeface="+mn-ea"/>
          <a:cs typeface="+mn-cs"/>
        </a:defRPr>
      </a:lvl8pPr>
      <a:lvl9pPr marL="19097719" indent="-1123395" algn="l" defTabSz="4493581" rtl="0" eaLnBrk="1" latinLnBrk="0" hangingPunct="1">
        <a:spcBef>
          <a:spcPct val="20000"/>
        </a:spcBef>
        <a:buFont typeface="Arial" pitchFamily="34" charset="0"/>
        <a:buChar char="•"/>
        <a:defRPr sz="9828" kern="1200">
          <a:solidFill>
            <a:schemeClr val="tx1"/>
          </a:solidFill>
          <a:latin typeface="+mn-lt"/>
          <a:ea typeface="+mn-ea"/>
          <a:cs typeface="+mn-cs"/>
        </a:defRPr>
      </a:lvl9pPr>
    </p:bodyStyle>
    <p:otherStyle>
      <a:defPPr>
        <a:defRPr lang="en-US"/>
      </a:defPPr>
      <a:lvl1pPr marL="0" algn="l" defTabSz="4493581" rtl="0" eaLnBrk="1" latinLnBrk="0" hangingPunct="1">
        <a:defRPr sz="8805" kern="1200">
          <a:solidFill>
            <a:schemeClr val="tx1"/>
          </a:solidFill>
          <a:latin typeface="+mn-lt"/>
          <a:ea typeface="+mn-ea"/>
          <a:cs typeface="+mn-cs"/>
        </a:defRPr>
      </a:lvl1pPr>
      <a:lvl2pPr marL="2246791" algn="l" defTabSz="4493581" rtl="0" eaLnBrk="1" latinLnBrk="0" hangingPunct="1">
        <a:defRPr sz="8805" kern="1200">
          <a:solidFill>
            <a:schemeClr val="tx1"/>
          </a:solidFill>
          <a:latin typeface="+mn-lt"/>
          <a:ea typeface="+mn-ea"/>
          <a:cs typeface="+mn-cs"/>
        </a:defRPr>
      </a:lvl2pPr>
      <a:lvl3pPr marL="4493581" algn="l" defTabSz="4493581" rtl="0" eaLnBrk="1" latinLnBrk="0" hangingPunct="1">
        <a:defRPr sz="8805" kern="1200">
          <a:solidFill>
            <a:schemeClr val="tx1"/>
          </a:solidFill>
          <a:latin typeface="+mn-lt"/>
          <a:ea typeface="+mn-ea"/>
          <a:cs typeface="+mn-cs"/>
        </a:defRPr>
      </a:lvl3pPr>
      <a:lvl4pPr marL="6740372" algn="l" defTabSz="4493581" rtl="0" eaLnBrk="1" latinLnBrk="0" hangingPunct="1">
        <a:defRPr sz="8805" kern="1200">
          <a:solidFill>
            <a:schemeClr val="tx1"/>
          </a:solidFill>
          <a:latin typeface="+mn-lt"/>
          <a:ea typeface="+mn-ea"/>
          <a:cs typeface="+mn-cs"/>
        </a:defRPr>
      </a:lvl4pPr>
      <a:lvl5pPr marL="8987162" algn="l" defTabSz="4493581" rtl="0" eaLnBrk="1" latinLnBrk="0" hangingPunct="1">
        <a:defRPr sz="8805" kern="1200">
          <a:solidFill>
            <a:schemeClr val="tx1"/>
          </a:solidFill>
          <a:latin typeface="+mn-lt"/>
          <a:ea typeface="+mn-ea"/>
          <a:cs typeface="+mn-cs"/>
        </a:defRPr>
      </a:lvl5pPr>
      <a:lvl6pPr marL="11233953" algn="l" defTabSz="4493581" rtl="0" eaLnBrk="1" latinLnBrk="0" hangingPunct="1">
        <a:defRPr sz="8805" kern="1200">
          <a:solidFill>
            <a:schemeClr val="tx1"/>
          </a:solidFill>
          <a:latin typeface="+mn-lt"/>
          <a:ea typeface="+mn-ea"/>
          <a:cs typeface="+mn-cs"/>
        </a:defRPr>
      </a:lvl6pPr>
      <a:lvl7pPr marL="13480743" algn="l" defTabSz="4493581" rtl="0" eaLnBrk="1" latinLnBrk="0" hangingPunct="1">
        <a:defRPr sz="8805" kern="1200">
          <a:solidFill>
            <a:schemeClr val="tx1"/>
          </a:solidFill>
          <a:latin typeface="+mn-lt"/>
          <a:ea typeface="+mn-ea"/>
          <a:cs typeface="+mn-cs"/>
        </a:defRPr>
      </a:lvl7pPr>
      <a:lvl8pPr marL="15727534" algn="l" defTabSz="4493581" rtl="0" eaLnBrk="1" latinLnBrk="0" hangingPunct="1">
        <a:defRPr sz="8805" kern="1200">
          <a:solidFill>
            <a:schemeClr val="tx1"/>
          </a:solidFill>
          <a:latin typeface="+mn-lt"/>
          <a:ea typeface="+mn-ea"/>
          <a:cs typeface="+mn-cs"/>
        </a:defRPr>
      </a:lvl8pPr>
      <a:lvl9pPr marL="17974324" algn="l" defTabSz="4493581" rtl="0" eaLnBrk="1" latinLnBrk="0" hangingPunct="1">
        <a:defRPr sz="88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urator.jsc.nasa.gov/gencatalog/index.cfm" TargetMode="External"/><Relationship Id="rId13" Type="http://schemas.openxmlformats.org/officeDocument/2006/relationships/image" Target="../media/image12.jpeg"/><Relationship Id="rId18" Type="http://schemas.openxmlformats.org/officeDocument/2006/relationships/image" Target="../media/image2.wmf"/><Relationship Id="rId3" Type="http://schemas.openxmlformats.org/officeDocument/2006/relationships/image" Target="../media/image3.png"/><Relationship Id="rId21" Type="http://schemas.openxmlformats.org/officeDocument/2006/relationships/image" Target="../media/image15.png"/><Relationship Id="rId7" Type="http://schemas.openxmlformats.org/officeDocument/2006/relationships/image" Target="../media/image7.jpeg"/><Relationship Id="rId12" Type="http://schemas.openxmlformats.org/officeDocument/2006/relationships/image" Target="../media/image11.jpeg"/><Relationship Id="rId17" Type="http://schemas.openxmlformats.org/officeDocument/2006/relationships/oleObject" Target="../embeddings/oleObject2.bin"/><Relationship Id="rId2" Type="http://schemas.openxmlformats.org/officeDocument/2006/relationships/slideLayout" Target="../slideLayouts/slideLayout1.xml"/><Relationship Id="rId16" Type="http://schemas.openxmlformats.org/officeDocument/2006/relationships/image" Target="../media/image1.wmf"/><Relationship Id="rId20" Type="http://schemas.openxmlformats.org/officeDocument/2006/relationships/image" Target="../media/image14.png"/><Relationship Id="rId1" Type="http://schemas.openxmlformats.org/officeDocument/2006/relationships/vmlDrawing" Target="../drawings/vmlDrawing1.vml"/><Relationship Id="rId6" Type="http://schemas.openxmlformats.org/officeDocument/2006/relationships/image" Target="../media/image6.jpeg"/><Relationship Id="rId11" Type="http://schemas.openxmlformats.org/officeDocument/2006/relationships/image" Target="../media/image10.jpeg"/><Relationship Id="rId5" Type="http://schemas.openxmlformats.org/officeDocument/2006/relationships/image" Target="../media/image5.jpeg"/><Relationship Id="rId15" Type="http://schemas.openxmlformats.org/officeDocument/2006/relationships/oleObject" Target="../embeddings/oleObject1.bin"/><Relationship Id="rId10" Type="http://schemas.openxmlformats.org/officeDocument/2006/relationships/image" Target="../media/image9.jpeg"/><Relationship Id="rId19" Type="http://schemas.openxmlformats.org/officeDocument/2006/relationships/chart" Target="../charts/chart1.xml"/><Relationship Id="rId4" Type="http://schemas.openxmlformats.org/officeDocument/2006/relationships/image" Target="../media/image4.emf"/><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16" y="0"/>
            <a:ext cx="39446616" cy="39319200"/>
          </a:xfrm>
          <a:prstGeom prst="rect">
            <a:avLst/>
          </a:prstGeom>
        </p:spPr>
      </p:pic>
      <p:sp>
        <p:nvSpPr>
          <p:cNvPr id="35" name="Rounded Rectangle 34"/>
          <p:cNvSpPr/>
          <p:nvPr/>
        </p:nvSpPr>
        <p:spPr>
          <a:xfrm>
            <a:off x="366452" y="20981645"/>
            <a:ext cx="19866805" cy="17796701"/>
          </a:xfrm>
          <a:prstGeom prst="roundRect">
            <a:avLst/>
          </a:prstGeom>
          <a:solidFill>
            <a:schemeClr val="bg1">
              <a:alpha val="5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p:cNvSpPr/>
          <p:nvPr/>
        </p:nvSpPr>
        <p:spPr>
          <a:xfrm>
            <a:off x="29662254" y="23569242"/>
            <a:ext cx="9078710" cy="15209103"/>
          </a:xfrm>
          <a:prstGeom prst="roundRect">
            <a:avLst/>
          </a:prstGeom>
          <a:solidFill>
            <a:schemeClr val="bg1">
              <a:alpha val="5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17" tIns="46809" rIns="93617" bIns="46809" numCol="1" spcCol="0" rtlCol="0" fromWordArt="0" anchor="ctr" anchorCtr="0" forceAA="0" compatLnSpc="1">
            <a:prstTxWarp prst="textNoShape">
              <a:avLst/>
            </a:prstTxWarp>
            <a:noAutofit/>
          </a:bodyPr>
          <a:lstStyle/>
          <a:p>
            <a:pPr algn="ctr"/>
            <a:endParaRPr lang="en-US" sz="9015" dirty="0"/>
          </a:p>
        </p:txBody>
      </p:sp>
      <p:sp>
        <p:nvSpPr>
          <p:cNvPr id="24" name="Rounded Rectangle 23"/>
          <p:cNvSpPr/>
          <p:nvPr/>
        </p:nvSpPr>
        <p:spPr>
          <a:xfrm>
            <a:off x="21480615" y="3438502"/>
            <a:ext cx="17429426" cy="19117422"/>
          </a:xfrm>
          <a:prstGeom prst="roundRect">
            <a:avLst/>
          </a:prstGeom>
          <a:solidFill>
            <a:schemeClr val="bg1">
              <a:alpha val="51000"/>
            </a:schemeClr>
          </a:solidFill>
          <a:ln>
            <a:solidFill>
              <a:schemeClr val="tx1"/>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17" tIns="46809" rIns="93617" bIns="46809" numCol="1" spcCol="0" rtlCol="0" fromWordArt="0" anchor="ctr" anchorCtr="0" forceAA="0" compatLnSpc="1">
            <a:prstTxWarp prst="textNoShape">
              <a:avLst/>
            </a:prstTxWarp>
            <a:noAutofit/>
          </a:bodyPr>
          <a:lstStyle/>
          <a:p>
            <a:pPr algn="ctr"/>
            <a:endParaRPr lang="en-US" sz="9015"/>
          </a:p>
        </p:txBody>
      </p:sp>
      <p:sp>
        <p:nvSpPr>
          <p:cNvPr id="5" name="Rounded Rectangle 4"/>
          <p:cNvSpPr/>
          <p:nvPr/>
        </p:nvSpPr>
        <p:spPr>
          <a:xfrm>
            <a:off x="3042054" y="-198503"/>
            <a:ext cx="33751311" cy="2883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Copperplate Gothic Bold" panose="020E0705020206020404" pitchFamily="34" charset="0"/>
                <a:cs typeface="Times New Roman" panose="02020603050405020304" pitchFamily="18" charset="0"/>
              </a:rPr>
              <a:t>GENESIS SOLAR WIND INTERSTREAM, CORONAL HOLE AND CORONAL MASS EJECTION SAMPLES: UPDATE ON AVAILABILITY AND CONDITION.</a:t>
            </a:r>
          </a:p>
        </p:txBody>
      </p:sp>
      <p:sp>
        <p:nvSpPr>
          <p:cNvPr id="4" name="Rectangle 3"/>
          <p:cNvSpPr/>
          <p:nvPr/>
        </p:nvSpPr>
        <p:spPr>
          <a:xfrm>
            <a:off x="0" y="1908738"/>
            <a:ext cx="39433976" cy="954107"/>
          </a:xfrm>
          <a:prstGeom prst="rect">
            <a:avLst/>
          </a:prstGeom>
        </p:spPr>
        <p:txBody>
          <a:bodyPr wrap="square">
            <a:spAutoFit/>
          </a:bodyPr>
          <a:lstStyle/>
          <a:p>
            <a:pPr lvl="0" algn="ctr"/>
            <a:r>
              <a:rPr lang="en-US" sz="2800" dirty="0" smtClean="0">
                <a:solidFill>
                  <a:schemeClr val="bg1"/>
                </a:solidFill>
                <a:latin typeface="Arial" pitchFamily="34" charset="0"/>
                <a:cs typeface="Arial" pitchFamily="34" charset="0"/>
              </a:rPr>
              <a:t> </a:t>
            </a:r>
            <a:r>
              <a:rPr lang="en-US" sz="2800" dirty="0">
                <a:solidFill>
                  <a:schemeClr val="bg1"/>
                </a:solidFill>
                <a:latin typeface="Arial" pitchFamily="34" charset="0"/>
                <a:cs typeface="Arial" pitchFamily="34" charset="0"/>
              </a:rPr>
              <a:t>J.H. </a:t>
            </a:r>
            <a:r>
              <a:rPr lang="en-US" sz="2800" dirty="0" smtClean="0">
                <a:solidFill>
                  <a:schemeClr val="bg1"/>
                </a:solidFill>
                <a:latin typeface="Arial" pitchFamily="34" charset="0"/>
                <a:cs typeface="Arial" pitchFamily="34" charset="0"/>
              </a:rPr>
              <a:t>Allton</a:t>
            </a:r>
            <a:r>
              <a:rPr lang="en-US" sz="2800" baseline="30000" dirty="0" smtClean="0">
                <a:solidFill>
                  <a:schemeClr val="bg1"/>
                </a:solidFill>
                <a:latin typeface="Arial" pitchFamily="34" charset="0"/>
                <a:cs typeface="Arial" pitchFamily="34" charset="0"/>
              </a:rPr>
              <a:t>1</a:t>
            </a:r>
            <a:r>
              <a:rPr lang="en-US" sz="2800" dirty="0" smtClean="0">
                <a:solidFill>
                  <a:schemeClr val="bg1"/>
                </a:solidFill>
              </a:rPr>
              <a:t> ,</a:t>
            </a:r>
            <a:r>
              <a:rPr lang="en-US" sz="2800" dirty="0" smtClean="0">
                <a:solidFill>
                  <a:schemeClr val="bg1"/>
                </a:solidFill>
                <a:latin typeface="Arial" pitchFamily="34" charset="0"/>
                <a:cs typeface="Arial" pitchFamily="34" charset="0"/>
              </a:rPr>
              <a:t>C.P</a:t>
            </a:r>
            <a:r>
              <a:rPr lang="en-US" sz="2800" dirty="0">
                <a:solidFill>
                  <a:schemeClr val="bg1"/>
                </a:solidFill>
                <a:latin typeface="Arial" pitchFamily="34" charset="0"/>
                <a:cs typeface="Arial" pitchFamily="34" charset="0"/>
              </a:rPr>
              <a:t>. </a:t>
            </a:r>
            <a:r>
              <a:rPr lang="en-US" sz="2800" dirty="0" smtClean="0">
                <a:solidFill>
                  <a:schemeClr val="bg1"/>
                </a:solidFill>
                <a:latin typeface="Arial" pitchFamily="34" charset="0"/>
                <a:cs typeface="Arial" pitchFamily="34" charset="0"/>
              </a:rPr>
              <a:t>Gonzalez</a:t>
            </a:r>
            <a:r>
              <a:rPr lang="en-US" sz="2800" baseline="30000" dirty="0">
                <a:solidFill>
                  <a:schemeClr val="bg1"/>
                </a:solidFill>
                <a:latin typeface="Arial" pitchFamily="34" charset="0"/>
                <a:cs typeface="Arial" pitchFamily="34" charset="0"/>
              </a:rPr>
              <a:t>2</a:t>
            </a:r>
            <a:r>
              <a:rPr lang="en-US" sz="2800" dirty="0" smtClean="0">
                <a:solidFill>
                  <a:schemeClr val="bg1"/>
                </a:solidFill>
                <a:latin typeface="Arial" pitchFamily="34" charset="0"/>
                <a:cs typeface="Arial" pitchFamily="34" charset="0"/>
              </a:rPr>
              <a:t>, and K</a:t>
            </a:r>
            <a:r>
              <a:rPr lang="en-US" sz="2800" dirty="0">
                <a:solidFill>
                  <a:schemeClr val="bg1"/>
                </a:solidFill>
                <a:latin typeface="Arial" pitchFamily="34" charset="0"/>
                <a:cs typeface="Arial" pitchFamily="34" charset="0"/>
              </a:rPr>
              <a:t>. K. </a:t>
            </a:r>
            <a:r>
              <a:rPr lang="en-US" sz="2800" dirty="0" smtClean="0">
                <a:solidFill>
                  <a:schemeClr val="bg1"/>
                </a:solidFill>
                <a:latin typeface="Arial" pitchFamily="34" charset="0"/>
                <a:cs typeface="Arial" pitchFamily="34" charset="0"/>
              </a:rPr>
              <a:t>Allums</a:t>
            </a:r>
            <a:r>
              <a:rPr lang="en-US" sz="2800" baseline="30000" dirty="0" smtClean="0">
                <a:solidFill>
                  <a:schemeClr val="bg1"/>
                </a:solidFill>
                <a:latin typeface="Arial" pitchFamily="34" charset="0"/>
                <a:cs typeface="Arial" pitchFamily="34" charset="0"/>
              </a:rPr>
              <a:t>2</a:t>
            </a:r>
            <a:r>
              <a:rPr lang="en-US" sz="2800" dirty="0" smtClean="0">
                <a:solidFill>
                  <a:schemeClr val="bg1"/>
                </a:solidFill>
                <a:latin typeface="Arial" pitchFamily="34" charset="0"/>
                <a:cs typeface="Arial" pitchFamily="34" charset="0"/>
              </a:rPr>
              <a:t>. </a:t>
            </a:r>
            <a:endParaRPr lang="en-US" sz="2800" dirty="0">
              <a:solidFill>
                <a:schemeClr val="bg1"/>
              </a:solidFill>
              <a:latin typeface="Arial" pitchFamily="34" charset="0"/>
              <a:cs typeface="Arial" pitchFamily="34" charset="0"/>
            </a:endParaRPr>
          </a:p>
          <a:p>
            <a:pPr lvl="0" algn="ctr"/>
            <a:r>
              <a:rPr lang="en-US" sz="2400" baseline="30000" dirty="0">
                <a:solidFill>
                  <a:schemeClr val="bg1"/>
                </a:solidFill>
                <a:latin typeface="Arial" pitchFamily="34" charset="0"/>
                <a:cs typeface="Arial" pitchFamily="34" charset="0"/>
              </a:rPr>
              <a:t>1</a:t>
            </a:r>
            <a:r>
              <a:rPr lang="en-US" sz="2800" dirty="0" smtClean="0">
                <a:solidFill>
                  <a:schemeClr val="bg1"/>
                </a:solidFill>
                <a:latin typeface="Arial" pitchFamily="34" charset="0"/>
                <a:cs typeface="Arial" pitchFamily="34" charset="0"/>
              </a:rPr>
              <a:t>NASA/Johnson </a:t>
            </a:r>
            <a:r>
              <a:rPr lang="en-US" sz="2800" dirty="0">
                <a:solidFill>
                  <a:schemeClr val="bg1"/>
                </a:solidFill>
                <a:latin typeface="Arial" pitchFamily="34" charset="0"/>
                <a:cs typeface="Arial" pitchFamily="34" charset="0"/>
              </a:rPr>
              <a:t>Space Center, Mail Code XI2, 2101 NASA Parkway, Houston, TX 77058, </a:t>
            </a:r>
            <a:r>
              <a:rPr lang="en-US" sz="2800" dirty="0" smtClean="0">
                <a:solidFill>
                  <a:schemeClr val="bg1"/>
                </a:solidFill>
                <a:latin typeface="Arial" pitchFamily="34" charset="0"/>
                <a:cs typeface="Arial" pitchFamily="34" charset="0"/>
              </a:rPr>
              <a:t>Judith.h.allton@nasa.gov</a:t>
            </a:r>
            <a:r>
              <a:rPr lang="en-US" sz="2800" dirty="0">
                <a:solidFill>
                  <a:schemeClr val="bg1"/>
                </a:solidFill>
                <a:latin typeface="Arial" pitchFamily="34" charset="0"/>
                <a:cs typeface="Arial" pitchFamily="34" charset="0"/>
              </a:rPr>
              <a:t>, </a:t>
            </a:r>
            <a:r>
              <a:rPr lang="en-US" sz="2800" baseline="30000" dirty="0">
                <a:solidFill>
                  <a:schemeClr val="bg1"/>
                </a:solidFill>
                <a:latin typeface="Arial" pitchFamily="34" charset="0"/>
                <a:cs typeface="Arial" pitchFamily="34" charset="0"/>
              </a:rPr>
              <a:t>2</a:t>
            </a:r>
            <a:r>
              <a:rPr lang="en-US" sz="2800" dirty="0" smtClean="0">
                <a:solidFill>
                  <a:schemeClr val="bg1"/>
                </a:solidFill>
                <a:latin typeface="Arial" pitchFamily="34" charset="0"/>
                <a:cs typeface="Arial" pitchFamily="34" charset="0"/>
              </a:rPr>
              <a:t>Jacobs </a:t>
            </a:r>
            <a:r>
              <a:rPr lang="en-US" sz="2800" dirty="0">
                <a:solidFill>
                  <a:schemeClr val="bg1"/>
                </a:solidFill>
                <a:latin typeface="Arial" pitchFamily="34" charset="0"/>
                <a:cs typeface="Arial" pitchFamily="34" charset="0"/>
              </a:rPr>
              <a:t>Technology, Inc, Houston, TX.</a:t>
            </a:r>
            <a:r>
              <a:rPr lang="en-US" sz="2800" dirty="0" smtClean="0">
                <a:solidFill>
                  <a:schemeClr val="bg1"/>
                </a:solidFill>
                <a:latin typeface="Arial" pitchFamily="34" charset="0"/>
                <a:cs typeface="Arial" pitchFamily="34" charset="0"/>
              </a:rPr>
              <a:t>.</a:t>
            </a:r>
            <a:endParaRPr lang="en-US" sz="2800" dirty="0">
              <a:solidFill>
                <a:schemeClr val="bg1"/>
              </a:solidFill>
              <a:latin typeface="Arial" pitchFamily="34" charset="0"/>
              <a:cs typeface="Arial" pitchFamily="34" charset="0"/>
            </a:endParaRPr>
          </a:p>
        </p:txBody>
      </p:sp>
      <p:sp>
        <p:nvSpPr>
          <p:cNvPr id="6" name="TextBox 5"/>
          <p:cNvSpPr txBox="1"/>
          <p:nvPr/>
        </p:nvSpPr>
        <p:spPr>
          <a:xfrm>
            <a:off x="30671182" y="24089133"/>
            <a:ext cx="8017627" cy="1754326"/>
          </a:xfrm>
          <a:prstGeom prst="rect">
            <a:avLst/>
          </a:prstGeom>
          <a:noFill/>
        </p:spPr>
        <p:txBody>
          <a:bodyPr wrap="square" rtlCol="0">
            <a:spAutoFit/>
          </a:bodyPr>
          <a:lstStyle/>
          <a:p>
            <a:r>
              <a:rPr lang="en-US" sz="5400" dirty="0" smtClean="0">
                <a:latin typeface="Copperplate Gothic Bold" panose="020E0705020206020404" pitchFamily="34" charset="0"/>
              </a:rPr>
              <a:t>Subdividing Flight Sapphire Samples</a:t>
            </a:r>
            <a:endParaRPr lang="en-US" sz="5400" dirty="0">
              <a:latin typeface="Copperplate Gothic Bold" panose="020E0705020206020404" pitchFamily="34" charset="0"/>
            </a:endParaRPr>
          </a:p>
        </p:txBody>
      </p:sp>
      <p:sp>
        <p:nvSpPr>
          <p:cNvPr id="22" name="Rounded Rectangle 21"/>
          <p:cNvSpPr/>
          <p:nvPr/>
        </p:nvSpPr>
        <p:spPr>
          <a:xfrm>
            <a:off x="366452" y="3097048"/>
            <a:ext cx="20862237" cy="17581527"/>
          </a:xfrm>
          <a:prstGeom prst="roundRect">
            <a:avLst/>
          </a:prstGeom>
          <a:solidFill>
            <a:schemeClr val="bg1">
              <a:alpha val="5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17" tIns="46809" rIns="93617" bIns="46809" numCol="1" spcCol="0" rtlCol="0" fromWordArt="0" anchor="ctr" anchorCtr="0" forceAA="0" compatLnSpc="1">
            <a:prstTxWarp prst="textNoShape">
              <a:avLst/>
            </a:prstTxWarp>
            <a:noAutofit/>
          </a:bodyPr>
          <a:lstStyle/>
          <a:p>
            <a:endParaRPr lang="en-US" sz="9600" dirty="0"/>
          </a:p>
        </p:txBody>
      </p:sp>
      <p:sp>
        <p:nvSpPr>
          <p:cNvPr id="28" name="Rectangle 27"/>
          <p:cNvSpPr/>
          <p:nvPr/>
        </p:nvSpPr>
        <p:spPr>
          <a:xfrm>
            <a:off x="1149067" y="3419706"/>
            <a:ext cx="8762725" cy="2136739"/>
          </a:xfrm>
          <a:prstGeom prst="rect">
            <a:avLst/>
          </a:prstGeom>
        </p:spPr>
        <p:txBody>
          <a:bodyPr wrap="square">
            <a:spAutoFit/>
          </a:bodyPr>
          <a:lstStyle/>
          <a:p>
            <a:pPr algn="just">
              <a:lnSpc>
                <a:spcPts val="1229"/>
              </a:lnSpc>
            </a:pPr>
            <a:r>
              <a:rPr lang="en-US" sz="9009" dirty="0">
                <a:latin typeface="Times New Roman" panose="02020603050405020304" pitchFamily="18" charset="0"/>
                <a:ea typeface="Times New Roman" panose="02020603050405020304" pitchFamily="18" charset="0"/>
              </a:rPr>
              <a:t> </a:t>
            </a:r>
            <a:endParaRPr lang="en-US" sz="8190" dirty="0">
              <a:latin typeface="Times New Roman" panose="02020603050405020304" pitchFamily="18" charset="0"/>
              <a:ea typeface="Times New Roman" panose="02020603050405020304" pitchFamily="18" charset="0"/>
            </a:endParaRPr>
          </a:p>
          <a:p>
            <a:pPr indent="175531" algn="just"/>
            <a:r>
              <a:rPr lang="en-US" sz="9009" dirty="0">
                <a:latin typeface="Times New Roman" panose="02020603050405020304" pitchFamily="18" charset="0"/>
                <a:ea typeface="Times New Roman" panose="02020603050405020304" pitchFamily="18" charset="0"/>
              </a:rPr>
              <a:t/>
            </a:r>
            <a:br>
              <a:rPr lang="en-US" sz="9009" dirty="0">
                <a:latin typeface="Times New Roman" panose="02020603050405020304" pitchFamily="18" charset="0"/>
                <a:ea typeface="Times New Roman" panose="02020603050405020304" pitchFamily="18" charset="0"/>
              </a:rPr>
            </a:br>
            <a:endParaRPr lang="en-US" sz="3276" dirty="0">
              <a:ea typeface="Times New Roman" panose="02020603050405020304" pitchFamily="18" charset="0"/>
            </a:endParaRPr>
          </a:p>
        </p:txBody>
      </p:sp>
      <p:sp>
        <p:nvSpPr>
          <p:cNvPr id="33" name="TextBox 32"/>
          <p:cNvSpPr txBox="1"/>
          <p:nvPr/>
        </p:nvSpPr>
        <p:spPr>
          <a:xfrm>
            <a:off x="2893469" y="21258104"/>
            <a:ext cx="13682528" cy="1015663"/>
          </a:xfrm>
          <a:prstGeom prst="rect">
            <a:avLst/>
          </a:prstGeom>
          <a:noFill/>
        </p:spPr>
        <p:txBody>
          <a:bodyPr wrap="none" rtlCol="0">
            <a:spAutoFit/>
          </a:bodyPr>
          <a:lstStyle/>
          <a:p>
            <a:r>
              <a:rPr lang="en-US" sz="6000" dirty="0">
                <a:latin typeface="Copperplate Gothic Bold" panose="020E0705020206020404" pitchFamily="34" charset="0"/>
              </a:rPr>
              <a:t>Collector materials as flown:</a:t>
            </a:r>
          </a:p>
        </p:txBody>
      </p:sp>
      <p:sp>
        <p:nvSpPr>
          <p:cNvPr id="34" name="TextBox 33"/>
          <p:cNvSpPr txBox="1"/>
          <p:nvPr/>
        </p:nvSpPr>
        <p:spPr>
          <a:xfrm>
            <a:off x="2977326" y="3556337"/>
            <a:ext cx="6138475" cy="1015663"/>
          </a:xfrm>
          <a:prstGeom prst="rect">
            <a:avLst/>
          </a:prstGeom>
          <a:noFill/>
        </p:spPr>
        <p:txBody>
          <a:bodyPr wrap="none" rtlCol="0">
            <a:spAutoFit/>
          </a:bodyPr>
          <a:lstStyle/>
          <a:p>
            <a:r>
              <a:rPr lang="en-US" sz="6000" dirty="0">
                <a:latin typeface="Copperplate Gothic Bold" panose="020E0705020206020404" pitchFamily="34" charset="0"/>
              </a:rPr>
              <a:t>Introduction:</a:t>
            </a:r>
          </a:p>
        </p:txBody>
      </p:sp>
      <p:sp>
        <p:nvSpPr>
          <p:cNvPr id="37" name="Rectangle 36"/>
          <p:cNvSpPr/>
          <p:nvPr/>
        </p:nvSpPr>
        <p:spPr>
          <a:xfrm>
            <a:off x="10851014" y="11939586"/>
            <a:ext cx="10214264" cy="584775"/>
          </a:xfrm>
          <a:prstGeom prst="rect">
            <a:avLst/>
          </a:prstGeom>
        </p:spPr>
        <p:txBody>
          <a:bodyPr wrap="square">
            <a:spAutoFit/>
          </a:bodyPr>
          <a:lstStyle/>
          <a:p>
            <a:endParaRPr lang="en-US" sz="3200" dirty="0"/>
          </a:p>
        </p:txBody>
      </p:sp>
      <p:sp>
        <p:nvSpPr>
          <p:cNvPr id="64" name="Rounded Rectangle 63"/>
          <p:cNvSpPr/>
          <p:nvPr/>
        </p:nvSpPr>
        <p:spPr>
          <a:xfrm>
            <a:off x="20402833" y="22754427"/>
            <a:ext cx="8888635" cy="16023919"/>
          </a:xfrm>
          <a:prstGeom prst="roundRect">
            <a:avLst/>
          </a:prstGeom>
          <a:solidFill>
            <a:schemeClr val="bg1">
              <a:alpha val="5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1065278" y="33603820"/>
            <a:ext cx="7867530" cy="4524315"/>
          </a:xfrm>
          <a:prstGeom prst="rect">
            <a:avLst/>
          </a:prstGeom>
        </p:spPr>
        <p:txBody>
          <a:bodyPr wrap="square">
            <a:spAutoFit/>
          </a:bodyPr>
          <a:lstStyle/>
          <a:p>
            <a:r>
              <a:rPr lang="en-US" sz="3200" dirty="0"/>
              <a:t>[1]. </a:t>
            </a:r>
            <a:r>
              <a:rPr lang="en-US" sz="3200" dirty="0" err="1"/>
              <a:t>Pilleri</a:t>
            </a:r>
            <a:r>
              <a:rPr lang="en-US" sz="3200" dirty="0"/>
              <a:t> P. </a:t>
            </a:r>
            <a:r>
              <a:rPr lang="en-US" sz="3200" i="1" dirty="0"/>
              <a:t>et al</a:t>
            </a:r>
            <a:r>
              <a:rPr lang="en-US" sz="3200" dirty="0"/>
              <a:t>. (2015) </a:t>
            </a:r>
            <a:r>
              <a:rPr lang="en-US" sz="3200" i="1" dirty="0"/>
              <a:t>The </a:t>
            </a:r>
            <a:r>
              <a:rPr lang="en-US" sz="3200" i="1" dirty="0" err="1"/>
              <a:t>Astrophys</a:t>
            </a:r>
            <a:r>
              <a:rPr lang="en-US" sz="3200" i="1" dirty="0"/>
              <a:t>. Journal</a:t>
            </a:r>
            <a:r>
              <a:rPr lang="en-US" sz="3200" dirty="0"/>
              <a:t>, </a:t>
            </a:r>
            <a:r>
              <a:rPr lang="en-US" sz="3200" i="1" dirty="0"/>
              <a:t>812</a:t>
            </a:r>
            <a:r>
              <a:rPr lang="en-US" sz="3200" dirty="0"/>
              <a:t>:1, 10 pp. [2] </a:t>
            </a:r>
            <a:r>
              <a:rPr lang="en-US" sz="3200" dirty="0" err="1"/>
              <a:t>Reisenfeld</a:t>
            </a:r>
            <a:r>
              <a:rPr lang="en-US" sz="3200" dirty="0"/>
              <a:t>, D. B. </a:t>
            </a:r>
            <a:r>
              <a:rPr lang="en-US" sz="3200" i="1" dirty="0"/>
              <a:t>et al. </a:t>
            </a:r>
            <a:r>
              <a:rPr lang="en-US" sz="3200" dirty="0"/>
              <a:t>(2013) </a:t>
            </a:r>
            <a:r>
              <a:rPr lang="en-US" sz="3200" i="1" dirty="0"/>
              <a:t>Space Sci. Rev. 175</a:t>
            </a:r>
            <a:r>
              <a:rPr lang="en-US" sz="3200" dirty="0"/>
              <a:t>: 125. [3] Meshik </a:t>
            </a:r>
            <a:r>
              <a:rPr lang="en-US" sz="3200" i="1" dirty="0"/>
              <a:t>et al. </a:t>
            </a:r>
            <a:r>
              <a:rPr lang="en-US" sz="3200" dirty="0"/>
              <a:t>(2014) </a:t>
            </a:r>
            <a:r>
              <a:rPr lang="en-US" sz="3200" i="1" dirty="0" err="1"/>
              <a:t>Geochim</a:t>
            </a:r>
            <a:r>
              <a:rPr lang="en-US" sz="3200" i="1" dirty="0"/>
              <a:t>. </a:t>
            </a:r>
            <a:r>
              <a:rPr lang="en-US" sz="3200" i="1" dirty="0"/>
              <a:t>E</a:t>
            </a:r>
            <a:r>
              <a:rPr lang="en-US" sz="3200" i="1" dirty="0" smtClean="0"/>
              <a:t>t </a:t>
            </a:r>
            <a:r>
              <a:rPr lang="en-US" sz="3200" i="1" dirty="0" err="1"/>
              <a:t>Cosmochim</a:t>
            </a:r>
            <a:r>
              <a:rPr lang="en-US" sz="3200" i="1" dirty="0"/>
              <a:t>. 127; </a:t>
            </a:r>
            <a:r>
              <a:rPr lang="en-US" sz="3200" dirty="0"/>
              <a:t>pp 326-347. [4] Meshik A. </a:t>
            </a:r>
            <a:r>
              <a:rPr lang="en-US" sz="3200" i="1" dirty="0"/>
              <a:t>et al.</a:t>
            </a:r>
            <a:r>
              <a:rPr lang="en-US" sz="3200" dirty="0"/>
              <a:t> (2007) </a:t>
            </a:r>
            <a:r>
              <a:rPr lang="en-US" sz="3200" i="1" dirty="0"/>
              <a:t>Science 318</a:t>
            </a:r>
            <a:r>
              <a:rPr lang="en-US" sz="3200" dirty="0"/>
              <a:t>, pp 433-435. [5] Heber </a:t>
            </a:r>
            <a:r>
              <a:rPr lang="en-US" sz="3200" i="1" dirty="0"/>
              <a:t>et al</a:t>
            </a:r>
            <a:r>
              <a:rPr lang="en-US" sz="3200" dirty="0"/>
              <a:t>. (2012) </a:t>
            </a:r>
            <a:r>
              <a:rPr lang="en-US" sz="3200" i="1" dirty="0"/>
              <a:t>The </a:t>
            </a:r>
            <a:r>
              <a:rPr lang="en-US" sz="3200" i="1" dirty="0" err="1"/>
              <a:t>Astrophys</a:t>
            </a:r>
            <a:r>
              <a:rPr lang="en-US" sz="3200" i="1" dirty="0"/>
              <a:t>. Journal, 759</a:t>
            </a:r>
            <a:r>
              <a:rPr lang="en-US" sz="3200" dirty="0"/>
              <a:t>:121, 13 pp. [6] </a:t>
            </a:r>
            <a:r>
              <a:rPr lang="en-US" sz="3200" dirty="0" err="1"/>
              <a:t>Jurewicz</a:t>
            </a:r>
            <a:r>
              <a:rPr lang="en-US" sz="3200" dirty="0"/>
              <a:t> A. J. G. </a:t>
            </a:r>
            <a:r>
              <a:rPr lang="en-US" sz="3200" i="1" dirty="0"/>
              <a:t>et al</a:t>
            </a:r>
            <a:r>
              <a:rPr lang="en-US" sz="3200" dirty="0"/>
              <a:t>. (2003) </a:t>
            </a:r>
            <a:r>
              <a:rPr lang="en-US" sz="3200" i="1" dirty="0"/>
              <a:t>Space Sci. Rev., </a:t>
            </a:r>
            <a:r>
              <a:rPr lang="en-US" sz="3200" dirty="0"/>
              <a:t>105, 535-560.</a:t>
            </a:r>
          </a:p>
        </p:txBody>
      </p:sp>
      <p:sp>
        <p:nvSpPr>
          <p:cNvPr id="65" name="Rectangle 64"/>
          <p:cNvSpPr/>
          <p:nvPr/>
        </p:nvSpPr>
        <p:spPr>
          <a:xfrm>
            <a:off x="22110055" y="32770779"/>
            <a:ext cx="5923649" cy="1015663"/>
          </a:xfrm>
          <a:prstGeom prst="rect">
            <a:avLst/>
          </a:prstGeom>
        </p:spPr>
        <p:txBody>
          <a:bodyPr wrap="square">
            <a:spAutoFit/>
          </a:bodyPr>
          <a:lstStyle/>
          <a:p>
            <a:r>
              <a:rPr lang="en-US" sz="6000" dirty="0">
                <a:latin typeface="Copperplate Gothic Bold" panose="020E0705020206020404" pitchFamily="34" charset="0"/>
              </a:rPr>
              <a:t>References: </a:t>
            </a:r>
          </a:p>
        </p:txBody>
      </p:sp>
      <p:sp>
        <p:nvSpPr>
          <p:cNvPr id="73" name="TextBox 72"/>
          <p:cNvSpPr txBox="1"/>
          <p:nvPr/>
        </p:nvSpPr>
        <p:spPr>
          <a:xfrm>
            <a:off x="23177603" y="4464702"/>
            <a:ext cx="14535524" cy="1754326"/>
          </a:xfrm>
          <a:prstGeom prst="rect">
            <a:avLst/>
          </a:prstGeom>
          <a:noFill/>
        </p:spPr>
        <p:txBody>
          <a:bodyPr wrap="square" rtlCol="0">
            <a:spAutoFit/>
          </a:bodyPr>
          <a:lstStyle/>
          <a:p>
            <a:r>
              <a:rPr lang="en-US" sz="5400" dirty="0">
                <a:latin typeface="Copperplate Gothic Bold" panose="020E0705020206020404" pitchFamily="34" charset="0"/>
              </a:rPr>
              <a:t>Post-landing recovery of collector fragments: </a:t>
            </a:r>
          </a:p>
        </p:txBody>
      </p:sp>
      <p:sp>
        <p:nvSpPr>
          <p:cNvPr id="15" name="TextBox 14"/>
          <p:cNvSpPr txBox="1"/>
          <p:nvPr/>
        </p:nvSpPr>
        <p:spPr>
          <a:xfrm>
            <a:off x="1676400" y="4854151"/>
            <a:ext cx="18293434" cy="7540526"/>
          </a:xfrm>
          <a:prstGeom prst="rect">
            <a:avLst/>
          </a:prstGeom>
          <a:noFill/>
        </p:spPr>
        <p:txBody>
          <a:bodyPr wrap="square" rtlCol="0">
            <a:spAutoFit/>
          </a:bodyPr>
          <a:lstStyle/>
          <a:p>
            <a:pPr lvl="0"/>
            <a:r>
              <a:rPr lang="en-US" sz="3600" dirty="0"/>
              <a:t> </a:t>
            </a:r>
            <a:r>
              <a:rPr lang="en-US" sz="3200" dirty="0"/>
              <a:t>Recent refinement of analysis of ACE/SWICS data (Advanced Composition </a:t>
            </a:r>
            <a:r>
              <a:rPr lang="en-US" sz="3200" dirty="0" smtClean="0"/>
              <a:t>Explorer/Solar </a:t>
            </a:r>
            <a:r>
              <a:rPr lang="en-US" sz="3200" dirty="0"/>
              <a:t>Wind Ion Composition Spectrometer) [1] and of onboard data for Genesis Discovery Mission of 3 regimes of solar wind at Earth-Sun L1 [2] make it an appropriate time to update the availability and condition of Genesis samples specifically collected in these 3 </a:t>
            </a:r>
            <a:r>
              <a:rPr lang="en-US" sz="3200" dirty="0" smtClean="0"/>
              <a:t>regimes </a:t>
            </a:r>
            <a:r>
              <a:rPr lang="en-US" sz="3200" dirty="0"/>
              <a:t>and currently curated at Johnson Space Center. ACE/SWICS spacecraft data indicate that solar wind flow types emanating from the </a:t>
            </a:r>
            <a:r>
              <a:rPr lang="en-US" sz="3200" dirty="0" err="1"/>
              <a:t>interstream</a:t>
            </a:r>
            <a:r>
              <a:rPr lang="en-US" sz="3200" dirty="0"/>
              <a:t> regions, from coronal holes and from coronal mass ejections are elementally and </a:t>
            </a:r>
            <a:r>
              <a:rPr lang="en-US" sz="3200" dirty="0" err="1"/>
              <a:t>isotopically</a:t>
            </a:r>
            <a:r>
              <a:rPr lang="en-US" sz="3200" dirty="0"/>
              <a:t> fractionated in different ways from the solar photosphere, and that correction of solar wind values to photosphere values is non-trivial [1]. Returned Genesis solar wind samples captured very different kinds of information about these 3 regimes than spacecraft data. Samples were collected from 11/30/2001 to 4/1/2004 on the declining phase of solar cycle 23. Meshik, et al [3] is an example of precision attainable. Earlier high precision laboratory analyses of noble gases collected in the </a:t>
            </a:r>
            <a:r>
              <a:rPr lang="en-US" sz="3200" dirty="0" err="1"/>
              <a:t>interstream</a:t>
            </a:r>
            <a:r>
              <a:rPr lang="en-US" sz="3200" dirty="0"/>
              <a:t>, coronal hole and coronal mass ejection regimes speak to degree of fractionation in solar wind formation and models that laboratory data support [4, 5]. The current availability and condition of samples captured on collector plates during </a:t>
            </a:r>
            <a:r>
              <a:rPr lang="en-US" sz="3200" dirty="0" err="1"/>
              <a:t>interstream</a:t>
            </a:r>
            <a:r>
              <a:rPr lang="en-US" sz="3200" dirty="0"/>
              <a:t> slow solar wind, coronal hole high speed solar wind and coronal mass ejections are </a:t>
            </a:r>
            <a:r>
              <a:rPr lang="en-US" sz="3200" dirty="0" smtClean="0"/>
              <a:t>described </a:t>
            </a:r>
            <a:r>
              <a:rPr lang="en-US" sz="3200" dirty="0"/>
              <a:t>here for potential users of these samples (Figs. 1-3). </a:t>
            </a:r>
          </a:p>
        </p:txBody>
      </p:sp>
      <p:pic>
        <p:nvPicPr>
          <p:cNvPr id="2" name="Picture 1"/>
          <p:cNvPicPr>
            <a:picLocks noChangeAspect="1"/>
          </p:cNvPicPr>
          <p:nvPr/>
        </p:nvPicPr>
        <p:blipFill>
          <a:blip r:embed="rId4"/>
          <a:stretch>
            <a:fillRect/>
          </a:stretch>
        </p:blipFill>
        <p:spPr>
          <a:xfrm>
            <a:off x="1676400" y="12856179"/>
            <a:ext cx="5557682" cy="4116825"/>
          </a:xfrm>
          <a:prstGeom prst="rect">
            <a:avLst/>
          </a:prstGeom>
        </p:spPr>
      </p:pic>
      <p:sp>
        <p:nvSpPr>
          <p:cNvPr id="3" name="TextBox 2"/>
          <p:cNvSpPr txBox="1"/>
          <p:nvPr/>
        </p:nvSpPr>
        <p:spPr>
          <a:xfrm>
            <a:off x="1523377" y="16746404"/>
            <a:ext cx="5882713" cy="2954655"/>
          </a:xfrm>
          <a:prstGeom prst="rect">
            <a:avLst/>
          </a:prstGeom>
          <a:noFill/>
        </p:spPr>
        <p:txBody>
          <a:bodyPr wrap="square" rtlCol="0">
            <a:spAutoFit/>
          </a:bodyPr>
          <a:lstStyle/>
          <a:p>
            <a:pPr algn="ctr"/>
            <a:endParaRPr lang="en-US" sz="1400" dirty="0"/>
          </a:p>
          <a:p>
            <a:r>
              <a:rPr lang="en-US" sz="3200" dirty="0"/>
              <a:t> </a:t>
            </a:r>
            <a:r>
              <a:rPr lang="en-US" sz="2800" dirty="0"/>
              <a:t>Fig. </a:t>
            </a:r>
            <a:r>
              <a:rPr lang="en-US" sz="2800" dirty="0" smtClean="0"/>
              <a:t>1. </a:t>
            </a:r>
            <a:r>
              <a:rPr lang="en-US" sz="2800" dirty="0"/>
              <a:t>One of 3 solar wind regime </a:t>
            </a:r>
            <a:r>
              <a:rPr lang="en-US" sz="2800" dirty="0" smtClean="0"/>
              <a:t>collector arrays unshaded </a:t>
            </a:r>
            <a:r>
              <a:rPr lang="en-US" sz="2800" dirty="0"/>
              <a:t>in solar wind capture configuration (red arrow). Onboard </a:t>
            </a:r>
            <a:r>
              <a:rPr lang="en-US" sz="2800" dirty="0" smtClean="0"/>
              <a:t>algorithms </a:t>
            </a:r>
            <a:r>
              <a:rPr lang="en-US" sz="2800" dirty="0"/>
              <a:t>determined which of the 3 arrays was placed in </a:t>
            </a:r>
            <a:r>
              <a:rPr lang="en-US" sz="2800" dirty="0" smtClean="0"/>
              <a:t>unshaded </a:t>
            </a:r>
            <a:r>
              <a:rPr lang="en-US" sz="2800" dirty="0"/>
              <a:t>configuration [1]. </a:t>
            </a:r>
          </a:p>
        </p:txBody>
      </p:sp>
      <p:sp>
        <p:nvSpPr>
          <p:cNvPr id="9" name="TextBox 8"/>
          <p:cNvSpPr txBox="1"/>
          <p:nvPr/>
        </p:nvSpPr>
        <p:spPr>
          <a:xfrm>
            <a:off x="8068677" y="17277007"/>
            <a:ext cx="5937808" cy="1938992"/>
          </a:xfrm>
          <a:prstGeom prst="rect">
            <a:avLst/>
          </a:prstGeom>
          <a:noFill/>
        </p:spPr>
        <p:txBody>
          <a:bodyPr wrap="square" rtlCol="0">
            <a:spAutoFit/>
          </a:bodyPr>
          <a:lstStyle/>
          <a:p>
            <a:r>
              <a:rPr lang="en-US" sz="2800" dirty="0" smtClean="0">
                <a:solidFill>
                  <a:srgbClr val="000000"/>
                </a:solidFill>
                <a:latin typeface="+mj-lt"/>
              </a:rPr>
              <a:t>Fig</a:t>
            </a:r>
            <a:r>
              <a:rPr lang="en-US" sz="2800" dirty="0">
                <a:solidFill>
                  <a:srgbClr val="000000"/>
                </a:solidFill>
                <a:latin typeface="+mj-lt"/>
              </a:rPr>
              <a:t>. 2. One bulk solar wind collector array (on top) and </a:t>
            </a:r>
            <a:r>
              <a:rPr lang="en-US" sz="2800" dirty="0" smtClean="0">
                <a:solidFill>
                  <a:srgbClr val="000000"/>
                </a:solidFill>
                <a:latin typeface="+mj-lt"/>
              </a:rPr>
              <a:t>below </a:t>
            </a:r>
            <a:r>
              <a:rPr lang="en-US" sz="2800" dirty="0">
                <a:solidFill>
                  <a:srgbClr val="000000"/>
                </a:solidFill>
                <a:latin typeface="+mj-lt"/>
              </a:rPr>
              <a:t>the 3 regime arrays in storage configuration. </a:t>
            </a:r>
            <a:r>
              <a:rPr lang="en-US" sz="3600" dirty="0">
                <a:solidFill>
                  <a:srgbClr val="000000"/>
                </a:solidFill>
                <a:latin typeface="Times New Roman" panose="02020603050405020304" pitchFamily="18" charset="0"/>
              </a:rPr>
              <a:t>	</a:t>
            </a:r>
          </a:p>
        </p:txBody>
      </p:sp>
      <p:sp>
        <p:nvSpPr>
          <p:cNvPr id="10" name="TextBox 9"/>
          <p:cNvSpPr txBox="1"/>
          <p:nvPr/>
        </p:nvSpPr>
        <p:spPr>
          <a:xfrm>
            <a:off x="14628398" y="17103672"/>
            <a:ext cx="5494815" cy="1077218"/>
          </a:xfrm>
          <a:prstGeom prst="rect">
            <a:avLst/>
          </a:prstGeom>
          <a:noFill/>
        </p:spPr>
        <p:txBody>
          <a:bodyPr wrap="square" rtlCol="0">
            <a:spAutoFit/>
          </a:bodyPr>
          <a:lstStyle/>
          <a:p>
            <a:r>
              <a:rPr lang="en-US" sz="2800" dirty="0" smtClean="0"/>
              <a:t>Fig. 3. Coronal hole regime collector as  launched.</a:t>
            </a:r>
            <a:r>
              <a:rPr lang="en-US" sz="3600" dirty="0"/>
              <a:t>	</a:t>
            </a:r>
          </a:p>
        </p:txBody>
      </p:sp>
      <p:sp>
        <p:nvSpPr>
          <p:cNvPr id="12" name="TextBox 11"/>
          <p:cNvSpPr txBox="1"/>
          <p:nvPr/>
        </p:nvSpPr>
        <p:spPr>
          <a:xfrm>
            <a:off x="2331865" y="22290211"/>
            <a:ext cx="15667208" cy="2062103"/>
          </a:xfrm>
          <a:prstGeom prst="rect">
            <a:avLst/>
          </a:prstGeom>
          <a:noFill/>
        </p:spPr>
        <p:txBody>
          <a:bodyPr wrap="square" rtlCol="0">
            <a:spAutoFit/>
          </a:bodyPr>
          <a:lstStyle/>
          <a:p>
            <a:r>
              <a:rPr lang="en-US" sz="3200" dirty="0" smtClean="0"/>
              <a:t>A </a:t>
            </a:r>
            <a:r>
              <a:rPr lang="en-US" sz="3200" dirty="0"/>
              <a:t>detailed </a:t>
            </a:r>
            <a:r>
              <a:rPr lang="en-US" sz="3200" dirty="0" smtClean="0"/>
              <a:t>description </a:t>
            </a:r>
            <a:r>
              <a:rPr lang="en-US" sz="3200" dirty="0"/>
              <a:t>of the collector material properties and fabrication methods is given by [6]. Here we show the </a:t>
            </a:r>
            <a:r>
              <a:rPr lang="en-US" sz="3200" dirty="0" smtClean="0"/>
              <a:t>configuration </a:t>
            </a:r>
            <a:r>
              <a:rPr lang="en-US" sz="3200" dirty="0"/>
              <a:t>of the collectors on arrays for </a:t>
            </a:r>
            <a:r>
              <a:rPr lang="en-US" sz="3200" dirty="0" err="1"/>
              <a:t>interstream</a:t>
            </a:r>
            <a:r>
              <a:rPr lang="en-US" sz="3200" dirty="0"/>
              <a:t>, coronal hole and coronal mass ejection regimes (Figs. 3 &amp; 4, Table 1) and the duration of solar wind exposure (Fig. 5). </a:t>
            </a:r>
          </a:p>
        </p:txBody>
      </p:sp>
      <p:graphicFrame>
        <p:nvGraphicFramePr>
          <p:cNvPr id="13" name="Table 12"/>
          <p:cNvGraphicFramePr>
            <a:graphicFrameLocks noGrp="1"/>
          </p:cNvGraphicFramePr>
          <p:nvPr>
            <p:extLst>
              <p:ext uri="{D42A27DB-BD31-4B8C-83A1-F6EECF244321}">
                <p14:modId xmlns:p14="http://schemas.microsoft.com/office/powerpoint/2010/main" val="2721832223"/>
              </p:ext>
            </p:extLst>
          </p:nvPr>
        </p:nvGraphicFramePr>
        <p:xfrm>
          <a:off x="1313467" y="24687454"/>
          <a:ext cx="12297448" cy="4752920"/>
        </p:xfrm>
        <a:graphic>
          <a:graphicData uri="http://schemas.openxmlformats.org/drawingml/2006/table">
            <a:tbl>
              <a:tblPr firstRow="1" bandRow="1"/>
              <a:tblGrid>
                <a:gridCol w="4547568"/>
                <a:gridCol w="3874940"/>
                <a:gridCol w="3874940"/>
              </a:tblGrid>
              <a:tr h="3152720">
                <a:tc>
                  <a:txBody>
                    <a:bodyPr/>
                    <a:lstStyle/>
                    <a:p>
                      <a:endParaRPr lang="en-US" dirty="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00200">
                <a:tc>
                  <a:txBody>
                    <a:bodyPr/>
                    <a:lstStyle/>
                    <a:p>
                      <a:endParaRPr lang="en-US" dirty="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9814" y="24850483"/>
            <a:ext cx="2889862" cy="2886317"/>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7210" y="24816340"/>
            <a:ext cx="2917937" cy="2914357"/>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9157" y="24806640"/>
            <a:ext cx="2872678" cy="2869153"/>
          </a:xfrm>
          <a:prstGeom prst="rect">
            <a:avLst/>
          </a:prstGeom>
        </p:spPr>
      </p:pic>
      <p:sp>
        <p:nvSpPr>
          <p:cNvPr id="18" name="TextBox 17"/>
          <p:cNvSpPr txBox="1"/>
          <p:nvPr/>
        </p:nvSpPr>
        <p:spPr>
          <a:xfrm>
            <a:off x="1907945" y="27775045"/>
            <a:ext cx="3395102" cy="1754326"/>
          </a:xfrm>
          <a:prstGeom prst="rect">
            <a:avLst/>
          </a:prstGeom>
          <a:noFill/>
        </p:spPr>
        <p:txBody>
          <a:bodyPr wrap="square" rtlCol="0">
            <a:spAutoFit/>
          </a:bodyPr>
          <a:lstStyle/>
          <a:p>
            <a:pPr algn="ctr"/>
            <a:r>
              <a:rPr lang="en-US" sz="3600" dirty="0" err="1" smtClean="0"/>
              <a:t>Interstream</a:t>
            </a:r>
            <a:r>
              <a:rPr lang="en-US" sz="3600" dirty="0" smtClean="0"/>
              <a:t> slow speed solar wind collectors</a:t>
            </a:r>
            <a:endParaRPr lang="en-US" sz="3600" dirty="0"/>
          </a:p>
        </p:txBody>
      </p:sp>
      <p:sp>
        <p:nvSpPr>
          <p:cNvPr id="20" name="TextBox 19"/>
          <p:cNvSpPr txBox="1"/>
          <p:nvPr/>
        </p:nvSpPr>
        <p:spPr>
          <a:xfrm>
            <a:off x="5877270" y="27775045"/>
            <a:ext cx="3773248" cy="1754326"/>
          </a:xfrm>
          <a:prstGeom prst="rect">
            <a:avLst/>
          </a:prstGeom>
          <a:noFill/>
        </p:spPr>
        <p:txBody>
          <a:bodyPr wrap="square" rtlCol="0">
            <a:spAutoFit/>
          </a:bodyPr>
          <a:lstStyle/>
          <a:p>
            <a:pPr algn="ctr"/>
            <a:r>
              <a:rPr lang="en-US" sz="3600" dirty="0" smtClean="0"/>
              <a:t>Coronal hole, high speed solar wind collectors</a:t>
            </a:r>
            <a:endParaRPr lang="en-US" sz="3600" dirty="0"/>
          </a:p>
        </p:txBody>
      </p:sp>
      <p:sp>
        <p:nvSpPr>
          <p:cNvPr id="23" name="TextBox 22"/>
          <p:cNvSpPr txBox="1"/>
          <p:nvPr/>
        </p:nvSpPr>
        <p:spPr>
          <a:xfrm>
            <a:off x="9880790" y="27736051"/>
            <a:ext cx="3534368" cy="1754326"/>
          </a:xfrm>
          <a:prstGeom prst="rect">
            <a:avLst/>
          </a:prstGeom>
          <a:noFill/>
        </p:spPr>
        <p:txBody>
          <a:bodyPr wrap="square" rtlCol="0">
            <a:spAutoFit/>
          </a:bodyPr>
          <a:lstStyle/>
          <a:p>
            <a:pPr algn="ctr"/>
            <a:r>
              <a:rPr lang="en-US" sz="3600" dirty="0" smtClean="0"/>
              <a:t>Coronal mass ejection solar wind collectors</a:t>
            </a:r>
            <a:endParaRPr lang="en-US" sz="3600" dirty="0"/>
          </a:p>
        </p:txBody>
      </p:sp>
      <p:sp>
        <p:nvSpPr>
          <p:cNvPr id="25" name="TextBox 24"/>
          <p:cNvSpPr txBox="1"/>
          <p:nvPr/>
        </p:nvSpPr>
        <p:spPr>
          <a:xfrm>
            <a:off x="13758088" y="25077259"/>
            <a:ext cx="5635818" cy="4031873"/>
          </a:xfrm>
          <a:prstGeom prst="rect">
            <a:avLst/>
          </a:prstGeom>
          <a:noFill/>
        </p:spPr>
        <p:txBody>
          <a:bodyPr wrap="square" rtlCol="0">
            <a:spAutoFit/>
          </a:bodyPr>
          <a:lstStyle/>
          <a:p>
            <a:r>
              <a:rPr lang="en-US" sz="3200" dirty="0" smtClean="0"/>
              <a:t>Fig</a:t>
            </a:r>
            <a:r>
              <a:rPr lang="en-US" sz="3200" dirty="0"/>
              <a:t>. </a:t>
            </a:r>
            <a:r>
              <a:rPr lang="en-US" sz="3200" dirty="0" smtClean="0"/>
              <a:t>4. </a:t>
            </a:r>
            <a:r>
              <a:rPr lang="en-US" sz="3200" dirty="0"/>
              <a:t>Key: FZ silicon (light gray), CZ silicon (dark gray), aluminum on sapphire (blue), diamond-like carbon on silicon (purple), gold on sapphire (yellow), germanium (green), </a:t>
            </a:r>
            <a:r>
              <a:rPr lang="en-US" sz="3200" dirty="0" smtClean="0"/>
              <a:t>sapphire </a:t>
            </a:r>
            <a:r>
              <a:rPr lang="en-US" sz="3200" dirty="0"/>
              <a:t>(white), silicon on sapphire (pink). </a:t>
            </a:r>
          </a:p>
        </p:txBody>
      </p:sp>
      <p:graphicFrame>
        <p:nvGraphicFramePr>
          <p:cNvPr id="38" name="Table 37"/>
          <p:cNvGraphicFramePr>
            <a:graphicFrameLocks noGrp="1"/>
          </p:cNvGraphicFramePr>
          <p:nvPr>
            <p:extLst>
              <p:ext uri="{D42A27DB-BD31-4B8C-83A1-F6EECF244321}">
                <p14:modId xmlns:p14="http://schemas.microsoft.com/office/powerpoint/2010/main" val="4041450007"/>
              </p:ext>
            </p:extLst>
          </p:nvPr>
        </p:nvGraphicFramePr>
        <p:xfrm>
          <a:off x="3439181" y="30080448"/>
          <a:ext cx="7501882" cy="8345170"/>
        </p:xfrm>
        <a:graphic>
          <a:graphicData uri="http://schemas.openxmlformats.org/drawingml/2006/table">
            <a:tbl>
              <a:tblPr firstRow="1" bandRow="1">
                <a:tableStyleId>{616DA210-FB5B-4158-B5E0-FEB733F419BA}</a:tableStyleId>
              </a:tblPr>
              <a:tblGrid>
                <a:gridCol w="2386908"/>
                <a:gridCol w="1491624"/>
                <a:gridCol w="1607997"/>
                <a:gridCol w="2015353"/>
              </a:tblGrid>
              <a:tr h="0">
                <a:tc>
                  <a:txBody>
                    <a:bodyPr/>
                    <a:lstStyle/>
                    <a:p>
                      <a:endParaRPr lang="en-US" sz="3200" dirty="0"/>
                    </a:p>
                  </a:txBody>
                  <a:tcPr/>
                </a:tc>
                <a:tc>
                  <a:txBody>
                    <a:bodyPr/>
                    <a:lstStyle/>
                    <a:p>
                      <a:pPr algn="ctr"/>
                      <a:r>
                        <a:rPr lang="en-US" sz="3200" dirty="0" smtClean="0"/>
                        <a:t>Inter-stream</a:t>
                      </a:r>
                      <a:endParaRPr lang="en-US" sz="3200" dirty="0"/>
                    </a:p>
                  </a:txBody>
                  <a:tcPr/>
                </a:tc>
                <a:tc>
                  <a:txBody>
                    <a:bodyPr/>
                    <a:lstStyle/>
                    <a:p>
                      <a:pPr algn="ctr"/>
                      <a:r>
                        <a:rPr lang="en-US" sz="3200" dirty="0" smtClean="0"/>
                        <a:t>Coronal hole</a:t>
                      </a:r>
                      <a:endParaRPr lang="en-US" sz="3200" dirty="0"/>
                    </a:p>
                  </a:txBody>
                  <a:tcPr/>
                </a:tc>
                <a:tc>
                  <a:txBody>
                    <a:bodyPr/>
                    <a:lstStyle/>
                    <a:p>
                      <a:pPr algn="ctr"/>
                      <a:r>
                        <a:rPr lang="en-US" sz="3200" dirty="0" smtClean="0"/>
                        <a:t>Coronal mass ejection</a:t>
                      </a:r>
                      <a:endParaRPr lang="en-US" sz="3200" dirty="0"/>
                    </a:p>
                  </a:txBody>
                  <a:tcPr/>
                </a:tc>
              </a:tr>
              <a:tr h="591284">
                <a:tc>
                  <a:txBody>
                    <a:bodyPr/>
                    <a:lstStyle/>
                    <a:p>
                      <a:r>
                        <a:rPr lang="en-US" sz="3200" dirty="0" smtClean="0"/>
                        <a:t>FZ</a:t>
                      </a:r>
                      <a:endParaRPr lang="en-US" sz="3200" dirty="0"/>
                    </a:p>
                  </a:txBody>
                  <a:tcPr/>
                </a:tc>
                <a:tc>
                  <a:txBody>
                    <a:bodyPr/>
                    <a:lstStyle/>
                    <a:p>
                      <a:pPr algn="ctr"/>
                      <a:r>
                        <a:rPr lang="en-US" sz="3200" dirty="0" smtClean="0"/>
                        <a:t>22</a:t>
                      </a:r>
                      <a:endParaRPr lang="en-US" sz="3200" dirty="0"/>
                    </a:p>
                  </a:txBody>
                  <a:tcPr/>
                </a:tc>
                <a:tc>
                  <a:txBody>
                    <a:bodyPr/>
                    <a:lstStyle/>
                    <a:p>
                      <a:pPr algn="ctr"/>
                      <a:r>
                        <a:rPr lang="en-US" sz="3200" dirty="0" smtClean="0"/>
                        <a:t>17</a:t>
                      </a:r>
                      <a:endParaRPr lang="en-US" sz="3200" dirty="0"/>
                    </a:p>
                  </a:txBody>
                  <a:tcPr/>
                </a:tc>
                <a:tc>
                  <a:txBody>
                    <a:bodyPr/>
                    <a:lstStyle/>
                    <a:p>
                      <a:pPr algn="ctr"/>
                      <a:r>
                        <a:rPr lang="en-US" sz="3200" dirty="0" smtClean="0"/>
                        <a:t>17</a:t>
                      </a:r>
                      <a:endParaRPr lang="en-US" sz="3200" dirty="0"/>
                    </a:p>
                  </a:txBody>
                  <a:tcPr/>
                </a:tc>
              </a:tr>
              <a:tr h="533400">
                <a:tc>
                  <a:txBody>
                    <a:bodyPr/>
                    <a:lstStyle/>
                    <a:p>
                      <a:r>
                        <a:rPr lang="en-US" sz="3200" dirty="0" smtClean="0"/>
                        <a:t>CZ</a:t>
                      </a:r>
                      <a:endParaRPr lang="en-US" sz="3200" dirty="0"/>
                    </a:p>
                  </a:txBody>
                  <a:tcPr/>
                </a:tc>
                <a:tc>
                  <a:txBody>
                    <a:bodyPr/>
                    <a:lstStyle/>
                    <a:p>
                      <a:pPr algn="ctr"/>
                      <a:r>
                        <a:rPr lang="en-US" sz="3200" dirty="0" smtClean="0"/>
                        <a:t>9</a:t>
                      </a:r>
                      <a:endParaRPr lang="en-US" sz="3200" dirty="0"/>
                    </a:p>
                  </a:txBody>
                  <a:tcPr/>
                </a:tc>
                <a:tc>
                  <a:txBody>
                    <a:bodyPr/>
                    <a:lstStyle/>
                    <a:p>
                      <a:pPr algn="ctr"/>
                      <a:r>
                        <a:rPr lang="en-US" sz="3200" dirty="0" smtClean="0"/>
                        <a:t>7</a:t>
                      </a:r>
                      <a:endParaRPr lang="en-US" sz="3200" dirty="0"/>
                    </a:p>
                  </a:txBody>
                  <a:tcPr/>
                </a:tc>
                <a:tc>
                  <a:txBody>
                    <a:bodyPr/>
                    <a:lstStyle/>
                    <a:p>
                      <a:pPr algn="ctr"/>
                      <a:r>
                        <a:rPr lang="en-US" sz="3200" dirty="0" smtClean="0"/>
                        <a:t>9</a:t>
                      </a:r>
                      <a:endParaRPr lang="en-US" sz="3200" dirty="0"/>
                    </a:p>
                  </a:txBody>
                  <a:tcPr/>
                </a:tc>
              </a:tr>
              <a:tr h="1021080">
                <a:tc>
                  <a:txBody>
                    <a:bodyPr/>
                    <a:lstStyle/>
                    <a:p>
                      <a:r>
                        <a:rPr lang="en-US" sz="3200" dirty="0" smtClean="0"/>
                        <a:t>Al on sapphire</a:t>
                      </a:r>
                      <a:endParaRPr lang="en-US" sz="3200" dirty="0"/>
                    </a:p>
                  </a:txBody>
                  <a:tcPr/>
                </a:tc>
                <a:tc>
                  <a:txBody>
                    <a:bodyPr/>
                    <a:lstStyle/>
                    <a:p>
                      <a:pPr algn="ctr"/>
                      <a:r>
                        <a:rPr lang="en-US" sz="3200" dirty="0" smtClean="0"/>
                        <a:t>4</a:t>
                      </a:r>
                      <a:endParaRPr lang="en-US" sz="3200" dirty="0"/>
                    </a:p>
                  </a:txBody>
                  <a:tcPr/>
                </a:tc>
                <a:tc>
                  <a:txBody>
                    <a:bodyPr/>
                    <a:lstStyle/>
                    <a:p>
                      <a:pPr algn="ctr"/>
                      <a:r>
                        <a:rPr lang="en-US" sz="3200" dirty="0" smtClean="0"/>
                        <a:t>5</a:t>
                      </a:r>
                      <a:endParaRPr lang="en-US" sz="3200" dirty="0"/>
                    </a:p>
                  </a:txBody>
                  <a:tcPr/>
                </a:tc>
                <a:tc>
                  <a:txBody>
                    <a:bodyPr/>
                    <a:lstStyle/>
                    <a:p>
                      <a:pPr algn="ctr"/>
                      <a:r>
                        <a:rPr lang="en-US" sz="3200" dirty="0" smtClean="0"/>
                        <a:t>7</a:t>
                      </a:r>
                      <a:endParaRPr lang="en-US" sz="3200" dirty="0"/>
                    </a:p>
                  </a:txBody>
                  <a:tcPr/>
                </a:tc>
              </a:tr>
              <a:tr h="868680">
                <a:tc>
                  <a:txBody>
                    <a:bodyPr/>
                    <a:lstStyle/>
                    <a:p>
                      <a:r>
                        <a:rPr lang="en-US" sz="3200" dirty="0" smtClean="0"/>
                        <a:t>Au on sapphire</a:t>
                      </a:r>
                      <a:endParaRPr lang="en-US" sz="3200" dirty="0"/>
                    </a:p>
                  </a:txBody>
                  <a:tcPr/>
                </a:tc>
                <a:tc>
                  <a:txBody>
                    <a:bodyPr/>
                    <a:lstStyle/>
                    <a:p>
                      <a:pPr algn="ctr"/>
                      <a:r>
                        <a:rPr lang="en-US" sz="3200" dirty="0" smtClean="0"/>
                        <a:t>10</a:t>
                      </a:r>
                      <a:endParaRPr lang="en-US" sz="3200" dirty="0"/>
                    </a:p>
                  </a:txBody>
                  <a:tcPr/>
                </a:tc>
                <a:tc>
                  <a:txBody>
                    <a:bodyPr/>
                    <a:lstStyle/>
                    <a:p>
                      <a:pPr algn="ctr"/>
                      <a:r>
                        <a:rPr lang="en-US" sz="3200" dirty="0" smtClean="0"/>
                        <a:t>13</a:t>
                      </a:r>
                      <a:endParaRPr lang="en-US" sz="3200" dirty="0"/>
                    </a:p>
                  </a:txBody>
                  <a:tcPr/>
                </a:tc>
                <a:tc>
                  <a:txBody>
                    <a:bodyPr/>
                    <a:lstStyle/>
                    <a:p>
                      <a:pPr algn="ctr"/>
                      <a:r>
                        <a:rPr lang="en-US" sz="3200" dirty="0" smtClean="0"/>
                        <a:t>8</a:t>
                      </a:r>
                      <a:endParaRPr lang="en-US" sz="3200" dirty="0"/>
                    </a:p>
                  </a:txBody>
                  <a:tcPr/>
                </a:tc>
              </a:tr>
              <a:tr h="944880">
                <a:tc>
                  <a:txBody>
                    <a:bodyPr/>
                    <a:lstStyle/>
                    <a:p>
                      <a:r>
                        <a:rPr lang="en-US" sz="3200" dirty="0" smtClean="0"/>
                        <a:t>Si on sapphire</a:t>
                      </a:r>
                      <a:endParaRPr lang="en-US" sz="3200" dirty="0"/>
                    </a:p>
                  </a:txBody>
                  <a:tcPr/>
                </a:tc>
                <a:tc>
                  <a:txBody>
                    <a:bodyPr/>
                    <a:lstStyle/>
                    <a:p>
                      <a:pPr algn="ctr"/>
                      <a:r>
                        <a:rPr lang="en-US" sz="3200" dirty="0" smtClean="0"/>
                        <a:t>4</a:t>
                      </a:r>
                      <a:endParaRPr lang="en-US" sz="3200" dirty="0"/>
                    </a:p>
                  </a:txBody>
                  <a:tcPr/>
                </a:tc>
                <a:tc>
                  <a:txBody>
                    <a:bodyPr/>
                    <a:lstStyle/>
                    <a:p>
                      <a:pPr algn="ctr"/>
                      <a:r>
                        <a:rPr lang="en-US" sz="3200" dirty="0" smtClean="0"/>
                        <a:t>4</a:t>
                      </a:r>
                      <a:endParaRPr lang="en-US" sz="3200" dirty="0"/>
                    </a:p>
                  </a:txBody>
                  <a:tcPr/>
                </a:tc>
                <a:tc>
                  <a:txBody>
                    <a:bodyPr/>
                    <a:lstStyle/>
                    <a:p>
                      <a:pPr algn="ctr"/>
                      <a:r>
                        <a:rPr lang="en-US" sz="3200" dirty="0" smtClean="0"/>
                        <a:t>4</a:t>
                      </a:r>
                      <a:endParaRPr lang="en-US" sz="3200" dirty="0"/>
                    </a:p>
                  </a:txBody>
                  <a:tcPr/>
                </a:tc>
              </a:tr>
              <a:tr h="676543">
                <a:tc>
                  <a:txBody>
                    <a:bodyPr/>
                    <a:lstStyle/>
                    <a:p>
                      <a:r>
                        <a:rPr lang="en-US" sz="3200" dirty="0" smtClean="0"/>
                        <a:t>Sapphire</a:t>
                      </a:r>
                      <a:endParaRPr lang="en-US" sz="3200" dirty="0"/>
                    </a:p>
                  </a:txBody>
                  <a:tcPr/>
                </a:tc>
                <a:tc>
                  <a:txBody>
                    <a:bodyPr/>
                    <a:lstStyle/>
                    <a:p>
                      <a:pPr algn="ctr"/>
                      <a:r>
                        <a:rPr lang="en-US" sz="3200" dirty="0" smtClean="0"/>
                        <a:t>4</a:t>
                      </a:r>
                      <a:endParaRPr lang="en-US" sz="3200" dirty="0"/>
                    </a:p>
                  </a:txBody>
                  <a:tcPr/>
                </a:tc>
                <a:tc>
                  <a:txBody>
                    <a:bodyPr/>
                    <a:lstStyle/>
                    <a:p>
                      <a:pPr algn="ctr"/>
                      <a:r>
                        <a:rPr lang="en-US" sz="3200" dirty="0" smtClean="0"/>
                        <a:t>4</a:t>
                      </a:r>
                      <a:endParaRPr lang="en-US" sz="3200" dirty="0"/>
                    </a:p>
                  </a:txBody>
                  <a:tcPr/>
                </a:tc>
                <a:tc>
                  <a:txBody>
                    <a:bodyPr/>
                    <a:lstStyle/>
                    <a:p>
                      <a:pPr algn="ctr"/>
                      <a:r>
                        <a:rPr lang="en-US" sz="3200" dirty="0" smtClean="0"/>
                        <a:t>6</a:t>
                      </a:r>
                      <a:endParaRPr lang="en-US" sz="3200" dirty="0"/>
                    </a:p>
                  </a:txBody>
                  <a:tcPr/>
                </a:tc>
              </a:tr>
              <a:tr h="676543">
                <a:tc>
                  <a:txBody>
                    <a:bodyPr/>
                    <a:lstStyle/>
                    <a:p>
                      <a:r>
                        <a:rPr lang="en-US" sz="3200" dirty="0" smtClean="0"/>
                        <a:t>Germanium</a:t>
                      </a:r>
                    </a:p>
                  </a:txBody>
                  <a:tcPr/>
                </a:tc>
                <a:tc>
                  <a:txBody>
                    <a:bodyPr/>
                    <a:lstStyle/>
                    <a:p>
                      <a:pPr algn="ctr"/>
                      <a:r>
                        <a:rPr lang="en-US" sz="3200" dirty="0" smtClean="0"/>
                        <a:t>3</a:t>
                      </a:r>
                      <a:endParaRPr lang="en-US" sz="3200" dirty="0"/>
                    </a:p>
                  </a:txBody>
                  <a:tcPr/>
                </a:tc>
                <a:tc>
                  <a:txBody>
                    <a:bodyPr/>
                    <a:lstStyle/>
                    <a:p>
                      <a:pPr algn="ctr"/>
                      <a:r>
                        <a:rPr lang="en-US" sz="3200" dirty="0" smtClean="0"/>
                        <a:t>6</a:t>
                      </a:r>
                      <a:endParaRPr lang="en-US" sz="3200" dirty="0"/>
                    </a:p>
                  </a:txBody>
                  <a:tcPr/>
                </a:tc>
                <a:tc>
                  <a:txBody>
                    <a:bodyPr/>
                    <a:lstStyle/>
                    <a:p>
                      <a:pPr algn="ctr"/>
                      <a:r>
                        <a:rPr lang="en-US" sz="3200" dirty="0" smtClean="0"/>
                        <a:t>5</a:t>
                      </a:r>
                      <a:endParaRPr lang="en-US" sz="3200" dirty="0"/>
                    </a:p>
                  </a:txBody>
                  <a:tcPr/>
                </a:tc>
              </a:tr>
              <a:tr h="982128">
                <a:tc>
                  <a:txBody>
                    <a:bodyPr/>
                    <a:lstStyle/>
                    <a:p>
                      <a:r>
                        <a:rPr lang="en-US" sz="3200" dirty="0" smtClean="0"/>
                        <a:t>Diamond-like carbon</a:t>
                      </a:r>
                    </a:p>
                  </a:txBody>
                  <a:tcPr/>
                </a:tc>
                <a:tc>
                  <a:txBody>
                    <a:bodyPr/>
                    <a:lstStyle/>
                    <a:p>
                      <a:pPr algn="ctr"/>
                      <a:r>
                        <a:rPr lang="en-US" sz="3200" dirty="0" smtClean="0"/>
                        <a:t>4</a:t>
                      </a:r>
                      <a:endParaRPr lang="en-US" sz="3200" dirty="0"/>
                    </a:p>
                  </a:txBody>
                  <a:tcPr/>
                </a:tc>
                <a:tc>
                  <a:txBody>
                    <a:bodyPr/>
                    <a:lstStyle/>
                    <a:p>
                      <a:pPr algn="ctr"/>
                      <a:r>
                        <a:rPr lang="en-US" sz="3200" dirty="0" smtClean="0"/>
                        <a:t>4</a:t>
                      </a:r>
                      <a:endParaRPr lang="en-US" sz="3200" dirty="0"/>
                    </a:p>
                  </a:txBody>
                  <a:tcPr/>
                </a:tc>
                <a:tc>
                  <a:txBody>
                    <a:bodyPr/>
                    <a:lstStyle/>
                    <a:p>
                      <a:pPr algn="ctr"/>
                      <a:r>
                        <a:rPr lang="en-US" sz="3200" dirty="0" smtClean="0"/>
                        <a:t>4</a:t>
                      </a:r>
                      <a:endParaRPr lang="en-US" sz="3200" dirty="0"/>
                    </a:p>
                  </a:txBody>
                  <a:tcPr/>
                </a:tc>
              </a:tr>
            </a:tbl>
          </a:graphicData>
        </a:graphic>
      </p:graphicFrame>
      <p:sp>
        <p:nvSpPr>
          <p:cNvPr id="43" name="TextBox 42"/>
          <p:cNvSpPr txBox="1"/>
          <p:nvPr/>
        </p:nvSpPr>
        <p:spPr>
          <a:xfrm>
            <a:off x="661344" y="32098416"/>
            <a:ext cx="2875066" cy="2554545"/>
          </a:xfrm>
          <a:prstGeom prst="rect">
            <a:avLst/>
          </a:prstGeom>
          <a:noFill/>
        </p:spPr>
        <p:txBody>
          <a:bodyPr wrap="square" rtlCol="0">
            <a:spAutoFit/>
          </a:bodyPr>
          <a:lstStyle/>
          <a:p>
            <a:pPr algn="ctr"/>
            <a:r>
              <a:rPr lang="en-US" sz="3200" dirty="0"/>
              <a:t>Table 1. Numbers of regime collectors as flown</a:t>
            </a:r>
          </a:p>
        </p:txBody>
      </p:sp>
      <p:sp>
        <p:nvSpPr>
          <p:cNvPr id="45" name="TextBox 44"/>
          <p:cNvSpPr txBox="1"/>
          <p:nvPr/>
        </p:nvSpPr>
        <p:spPr>
          <a:xfrm>
            <a:off x="12016126" y="35072828"/>
            <a:ext cx="7033874" cy="646331"/>
          </a:xfrm>
          <a:prstGeom prst="rect">
            <a:avLst/>
          </a:prstGeom>
          <a:noFill/>
        </p:spPr>
        <p:txBody>
          <a:bodyPr wrap="square" rtlCol="0">
            <a:spAutoFit/>
          </a:bodyPr>
          <a:lstStyle/>
          <a:p>
            <a:r>
              <a:rPr lang="en-US" sz="3600" dirty="0"/>
              <a:t>Fig. 5 collection duration, days [2].</a:t>
            </a:r>
          </a:p>
        </p:txBody>
      </p:sp>
      <p:sp>
        <p:nvSpPr>
          <p:cNvPr id="46" name="TextBox 45"/>
          <p:cNvSpPr txBox="1"/>
          <p:nvPr/>
        </p:nvSpPr>
        <p:spPr>
          <a:xfrm>
            <a:off x="22378692" y="6423456"/>
            <a:ext cx="6912777" cy="15912048"/>
          </a:xfrm>
          <a:prstGeom prst="rect">
            <a:avLst/>
          </a:prstGeom>
          <a:noFill/>
        </p:spPr>
        <p:txBody>
          <a:bodyPr wrap="square" rtlCol="0">
            <a:spAutoFit/>
          </a:bodyPr>
          <a:lstStyle/>
          <a:p>
            <a:r>
              <a:rPr lang="en-US" sz="3200" dirty="0"/>
              <a:t>The hard landing at Utah Test &amp; Training Range broke open the sample canister and dislodged and fragmented most of the collector plates. Fortunately, each solar wind regime was collected on a different thickness plate; thus, fragments of bulk solar wind, and </a:t>
            </a:r>
            <a:r>
              <a:rPr lang="en-US" sz="3200" dirty="0" err="1"/>
              <a:t>interstream</a:t>
            </a:r>
            <a:r>
              <a:rPr lang="en-US" sz="3200" dirty="0"/>
              <a:t>, coronal hole and coronal mass ejection regimes can easily be identified by measuring thickness of the plate.  Bulk solar wind is 700 mm, </a:t>
            </a:r>
            <a:r>
              <a:rPr lang="en-US" sz="3200" dirty="0" err="1"/>
              <a:t>interstream</a:t>
            </a:r>
            <a:r>
              <a:rPr lang="en-US" sz="3200" dirty="0"/>
              <a:t> 550 mm, coronal hole 600 mm and coronal mass ejection 650 mm.</a:t>
            </a:r>
          </a:p>
          <a:p>
            <a:r>
              <a:rPr lang="en-US" sz="3200" dirty="0"/>
              <a:t>Initially, most measurement and cleaning work focused on the bulk solar wind samples.  Now, more regime solar wind samples are being characterized and made available for research.  Because of the storage configuration of the collector array stack (Fig. 2), at the time of landing, regime samples in general were more protected; and thus, fragments are slightly larger and appear less damaged than bulk solar wind collectors (Fig. 6).  As with bulk solar wind fragments, the silicon based fragments are smaller than the sapphire based fragments. One caution: portions of several collectors were obscured when a regime array was in unshaded position (Fig. 7</a:t>
            </a:r>
            <a:r>
              <a:rPr lang="en-US" sz="3200" dirty="0" smtClean="0"/>
              <a:t>).</a:t>
            </a:r>
            <a:endParaRPr lang="en-US" sz="3200" dirty="0"/>
          </a:p>
          <a:p>
            <a:endParaRPr lang="en-US" sz="3600" dirty="0"/>
          </a:p>
        </p:txBody>
      </p:sp>
      <p:sp>
        <p:nvSpPr>
          <p:cNvPr id="50" name="TextBox 49"/>
          <p:cNvSpPr txBox="1"/>
          <p:nvPr/>
        </p:nvSpPr>
        <p:spPr>
          <a:xfrm>
            <a:off x="24765000" y="20269200"/>
            <a:ext cx="1752600" cy="1447319"/>
          </a:xfrm>
          <a:prstGeom prst="rect">
            <a:avLst/>
          </a:prstGeom>
          <a:noFill/>
        </p:spPr>
        <p:txBody>
          <a:bodyPr wrap="square" rtlCol="0">
            <a:spAutoFit/>
          </a:bodyPr>
          <a:lstStyle/>
          <a:p>
            <a:endParaRPr lang="en-US" dirty="0"/>
          </a:p>
        </p:txBody>
      </p:sp>
      <p:sp>
        <p:nvSpPr>
          <p:cNvPr id="52" name="TextBox 51"/>
          <p:cNvSpPr txBox="1"/>
          <p:nvPr/>
        </p:nvSpPr>
        <p:spPr>
          <a:xfrm>
            <a:off x="30569179" y="17304346"/>
            <a:ext cx="4496921" cy="1384995"/>
          </a:xfrm>
          <a:prstGeom prst="rect">
            <a:avLst/>
          </a:prstGeom>
          <a:noFill/>
        </p:spPr>
        <p:txBody>
          <a:bodyPr wrap="square" rtlCol="0">
            <a:spAutoFit/>
          </a:bodyPr>
          <a:lstStyle/>
          <a:p>
            <a:r>
              <a:rPr lang="en-US" sz="2800" dirty="0"/>
              <a:t>Fig. 6. Example Coronal Hole </a:t>
            </a:r>
          </a:p>
          <a:p>
            <a:r>
              <a:rPr lang="en-US" sz="2800" dirty="0"/>
              <a:t>sample 30985, 11mm x 8 mm. </a:t>
            </a:r>
            <a:r>
              <a:rPr lang="en-US" sz="2800" dirty="0" smtClean="0"/>
              <a:t>Float </a:t>
            </a:r>
            <a:r>
              <a:rPr lang="en-US" sz="2800" dirty="0"/>
              <a:t>zone silicon.</a:t>
            </a:r>
          </a:p>
        </p:txBody>
      </p:sp>
      <p:sp>
        <p:nvSpPr>
          <p:cNvPr id="56" name="TextBox 55"/>
          <p:cNvSpPr txBox="1"/>
          <p:nvPr/>
        </p:nvSpPr>
        <p:spPr>
          <a:xfrm>
            <a:off x="21461565" y="31660612"/>
            <a:ext cx="7775909" cy="954107"/>
          </a:xfrm>
          <a:prstGeom prst="rect">
            <a:avLst/>
          </a:prstGeom>
          <a:noFill/>
        </p:spPr>
        <p:txBody>
          <a:bodyPr wrap="square" rtlCol="0">
            <a:spAutoFit/>
          </a:bodyPr>
          <a:lstStyle/>
          <a:p>
            <a:r>
              <a:rPr lang="en-US" sz="2800" dirty="0"/>
              <a:t>Fig. 7. Portions of regime array obscured by bulk solar wind array, while in unshaded position.</a:t>
            </a:r>
          </a:p>
        </p:txBody>
      </p:sp>
      <p:graphicFrame>
        <p:nvGraphicFramePr>
          <p:cNvPr id="57" name="Table 56"/>
          <p:cNvGraphicFramePr>
            <a:graphicFrameLocks noGrp="1"/>
          </p:cNvGraphicFramePr>
          <p:nvPr>
            <p:extLst>
              <p:ext uri="{D42A27DB-BD31-4B8C-83A1-F6EECF244321}">
                <p14:modId xmlns:p14="http://schemas.microsoft.com/office/powerpoint/2010/main" val="1982463208"/>
              </p:ext>
            </p:extLst>
          </p:nvPr>
        </p:nvGraphicFramePr>
        <p:xfrm>
          <a:off x="30683956" y="7672878"/>
          <a:ext cx="6833598" cy="8988035"/>
        </p:xfrm>
        <a:graphic>
          <a:graphicData uri="http://schemas.openxmlformats.org/drawingml/2006/table">
            <a:tbl>
              <a:tblPr firstRow="1" bandRow="1">
                <a:tableStyleId>{616DA210-FB5B-4158-B5E0-FEB733F419BA}</a:tableStyleId>
              </a:tblPr>
              <a:tblGrid>
                <a:gridCol w="6833598"/>
              </a:tblGrid>
              <a:tr h="423155">
                <a:tc>
                  <a:txBody>
                    <a:bodyPr/>
                    <a:lstStyle/>
                    <a:p>
                      <a:r>
                        <a:rPr lang="en-US" sz="2800" dirty="0" smtClean="0"/>
                        <a:t>INTERSTREAM</a:t>
                      </a:r>
                      <a:endParaRPr lang="en-US" sz="2800" dirty="0"/>
                    </a:p>
                  </a:txBody>
                  <a:tcPr>
                    <a:noFill/>
                  </a:tcPr>
                </a:tc>
              </a:tr>
              <a:tr h="609600">
                <a:tc>
                  <a:txBody>
                    <a:bodyPr/>
                    <a:lstStyle/>
                    <a:p>
                      <a:r>
                        <a:rPr lang="en-US" sz="2800" kern="1200" dirty="0" smtClean="0">
                          <a:solidFill>
                            <a:schemeClr val="tx1"/>
                          </a:solidFill>
                          <a:effectLst/>
                          <a:latin typeface="+mn-lt"/>
                          <a:ea typeface="+mn-ea"/>
                          <a:cs typeface="+mn-cs"/>
                        </a:rPr>
                        <a:t>311 characterized to date, 265 available</a:t>
                      </a:r>
                      <a:endParaRPr lang="en-US" sz="2800" dirty="0"/>
                    </a:p>
                  </a:txBody>
                  <a:tcPr/>
                </a:tc>
              </a:tr>
              <a:tr h="914400">
                <a:tc>
                  <a:txBody>
                    <a:bodyPr/>
                    <a:lstStyle/>
                    <a:p>
                      <a:r>
                        <a:rPr lang="en-US" sz="2800" kern="1200" dirty="0" smtClean="0">
                          <a:solidFill>
                            <a:schemeClr val="tx1"/>
                          </a:solidFill>
                          <a:effectLst/>
                          <a:latin typeface="+mn-lt"/>
                          <a:ea typeface="+mn-ea"/>
                          <a:cs typeface="+mn-cs"/>
                        </a:rPr>
                        <a:t>179 silicon-based: Area in mm</a:t>
                      </a:r>
                      <a:r>
                        <a:rPr lang="en-US" sz="2800" kern="1200" baseline="30000" dirty="0" smtClean="0">
                          <a:solidFill>
                            <a:schemeClr val="tx1"/>
                          </a:solidFill>
                          <a:effectLst/>
                          <a:latin typeface="+mn-lt"/>
                          <a:ea typeface="+mn-ea"/>
                          <a:cs typeface="+mn-cs"/>
                        </a:rPr>
                        <a:t>2</a:t>
                      </a:r>
                      <a:r>
                        <a:rPr lang="en-US" sz="2800" kern="1200" dirty="0" smtClean="0">
                          <a:solidFill>
                            <a:schemeClr val="tx1"/>
                          </a:solidFill>
                          <a:effectLst/>
                          <a:latin typeface="+mn-lt"/>
                          <a:ea typeface="+mn-ea"/>
                          <a:cs typeface="+mn-cs"/>
                        </a:rPr>
                        <a:t>, range 5 to 212, average 44</a:t>
                      </a:r>
                      <a:endParaRPr lang="en-US" sz="2800" dirty="0"/>
                    </a:p>
                  </a:txBody>
                  <a:tcPr/>
                </a:tc>
              </a:tr>
              <a:tr h="865115">
                <a:tc>
                  <a:txBody>
                    <a:bodyPr/>
                    <a:lstStyle/>
                    <a:p>
                      <a:r>
                        <a:rPr lang="en-US" sz="2800" kern="1200" dirty="0" smtClean="0">
                          <a:solidFill>
                            <a:schemeClr val="tx1"/>
                          </a:solidFill>
                          <a:effectLst/>
                          <a:latin typeface="+mn-lt"/>
                          <a:ea typeface="+mn-ea"/>
                          <a:cs typeface="+mn-cs"/>
                        </a:rPr>
                        <a:t>130 sapphire-based: Area in mm</a:t>
                      </a:r>
                      <a:r>
                        <a:rPr lang="en-US" sz="2800" kern="1200" baseline="30000" dirty="0" smtClean="0">
                          <a:solidFill>
                            <a:schemeClr val="tx1"/>
                          </a:solidFill>
                          <a:effectLst/>
                          <a:latin typeface="+mn-lt"/>
                          <a:ea typeface="+mn-ea"/>
                          <a:cs typeface="+mn-cs"/>
                        </a:rPr>
                        <a:t>2</a:t>
                      </a:r>
                      <a:r>
                        <a:rPr lang="en-US" sz="2800" kern="1200" dirty="0" smtClean="0">
                          <a:solidFill>
                            <a:schemeClr val="tx1"/>
                          </a:solidFill>
                          <a:effectLst/>
                          <a:latin typeface="+mn-lt"/>
                          <a:ea typeface="+mn-ea"/>
                          <a:cs typeface="+mn-cs"/>
                        </a:rPr>
                        <a:t>, range 5 to 1296, average 240</a:t>
                      </a:r>
                      <a:endParaRPr lang="en-US" sz="2800" dirty="0"/>
                    </a:p>
                  </a:txBody>
                  <a:tcPr/>
                </a:tc>
              </a:tr>
              <a:tr h="457200">
                <a:tc>
                  <a:txBody>
                    <a:bodyPr/>
                    <a:lstStyle/>
                    <a:p>
                      <a:r>
                        <a:rPr lang="en-US" sz="2800" b="1" kern="1200" dirty="0" smtClean="0">
                          <a:solidFill>
                            <a:schemeClr val="tx1"/>
                          </a:solidFill>
                          <a:effectLst/>
                          <a:latin typeface="+mn-lt"/>
                          <a:ea typeface="+mn-ea"/>
                          <a:cs typeface="+mn-cs"/>
                        </a:rPr>
                        <a:t>CORONAL HOLE</a:t>
                      </a:r>
                      <a:endParaRPr lang="en-US" sz="2800" b="1" dirty="0"/>
                    </a:p>
                  </a:txBody>
                  <a:tcPr/>
                </a:tc>
              </a:tr>
              <a:tr h="563880">
                <a:tc>
                  <a:txBody>
                    <a:bodyPr/>
                    <a:lstStyle/>
                    <a:p>
                      <a:r>
                        <a:rPr lang="en-US" sz="2800" kern="1200" dirty="0" smtClean="0">
                          <a:solidFill>
                            <a:schemeClr val="tx1"/>
                          </a:solidFill>
                          <a:effectLst/>
                          <a:latin typeface="+mn-lt"/>
                          <a:ea typeface="+mn-ea"/>
                          <a:cs typeface="+mn-cs"/>
                        </a:rPr>
                        <a:t>437 </a:t>
                      </a:r>
                      <a:r>
                        <a:rPr lang="en-US" sz="2800" kern="1200" dirty="0" err="1" smtClean="0">
                          <a:solidFill>
                            <a:schemeClr val="tx1"/>
                          </a:solidFill>
                          <a:effectLst/>
                          <a:latin typeface="+mn-lt"/>
                          <a:ea typeface="+mn-ea"/>
                          <a:cs typeface="+mn-cs"/>
                        </a:rPr>
                        <a:t>charcterized</a:t>
                      </a:r>
                      <a:r>
                        <a:rPr lang="en-US" sz="2800" kern="1200" dirty="0" smtClean="0">
                          <a:solidFill>
                            <a:schemeClr val="tx1"/>
                          </a:solidFill>
                          <a:effectLst/>
                          <a:latin typeface="+mn-lt"/>
                          <a:ea typeface="+mn-ea"/>
                          <a:cs typeface="+mn-cs"/>
                        </a:rPr>
                        <a:t> to date, 386 available</a:t>
                      </a:r>
                      <a:endParaRPr lang="en-US" sz="2800" dirty="0"/>
                    </a:p>
                  </a:txBody>
                  <a:tcPr/>
                </a:tc>
              </a:tr>
              <a:tr h="819395">
                <a:tc>
                  <a:txBody>
                    <a:bodyPr/>
                    <a:lstStyle/>
                    <a:p>
                      <a:r>
                        <a:rPr lang="en-US" sz="2800" kern="1200" dirty="0" smtClean="0">
                          <a:solidFill>
                            <a:schemeClr val="tx1"/>
                          </a:solidFill>
                          <a:effectLst/>
                          <a:latin typeface="+mn-lt"/>
                          <a:ea typeface="+mn-ea"/>
                          <a:cs typeface="+mn-cs"/>
                        </a:rPr>
                        <a:t>252 silicon-based: Area in mm</a:t>
                      </a:r>
                      <a:r>
                        <a:rPr lang="en-US" sz="2800" kern="1200" baseline="30000" dirty="0" smtClean="0">
                          <a:solidFill>
                            <a:schemeClr val="tx1"/>
                          </a:solidFill>
                          <a:effectLst/>
                          <a:latin typeface="+mn-lt"/>
                          <a:ea typeface="+mn-ea"/>
                          <a:cs typeface="+mn-cs"/>
                        </a:rPr>
                        <a:t>2</a:t>
                      </a:r>
                      <a:r>
                        <a:rPr lang="en-US" sz="2800" kern="1200" dirty="0" smtClean="0">
                          <a:solidFill>
                            <a:schemeClr val="tx1"/>
                          </a:solidFill>
                          <a:effectLst/>
                          <a:latin typeface="+mn-lt"/>
                          <a:ea typeface="+mn-ea"/>
                          <a:cs typeface="+mn-cs"/>
                        </a:rPr>
                        <a:t>, range 4 to 262, average 55</a:t>
                      </a:r>
                      <a:endParaRPr lang="en-US" sz="2800" dirty="0"/>
                    </a:p>
                  </a:txBody>
                  <a:tcPr/>
                </a:tc>
              </a:tr>
              <a:tr h="1017515">
                <a:tc>
                  <a:txBody>
                    <a:bodyPr/>
                    <a:lstStyle/>
                    <a:p>
                      <a:r>
                        <a:rPr lang="en-US" sz="2800" kern="1200" dirty="0" smtClean="0">
                          <a:solidFill>
                            <a:schemeClr val="tx1"/>
                          </a:solidFill>
                          <a:effectLst/>
                          <a:latin typeface="+mn-lt"/>
                          <a:ea typeface="+mn-ea"/>
                          <a:cs typeface="+mn-cs"/>
                        </a:rPr>
                        <a:t>185 sapphire-based: Area in mm</a:t>
                      </a:r>
                      <a:r>
                        <a:rPr lang="en-US" sz="2800" kern="1200" baseline="30000" dirty="0" smtClean="0">
                          <a:solidFill>
                            <a:schemeClr val="tx1"/>
                          </a:solidFill>
                          <a:effectLst/>
                          <a:latin typeface="+mn-lt"/>
                          <a:ea typeface="+mn-ea"/>
                          <a:cs typeface="+mn-cs"/>
                        </a:rPr>
                        <a:t>2</a:t>
                      </a:r>
                      <a:r>
                        <a:rPr lang="en-US" sz="2800" kern="1200" dirty="0" smtClean="0">
                          <a:solidFill>
                            <a:schemeClr val="tx1"/>
                          </a:solidFill>
                          <a:effectLst/>
                          <a:latin typeface="+mn-lt"/>
                          <a:ea typeface="+mn-ea"/>
                          <a:cs typeface="+mn-cs"/>
                        </a:rPr>
                        <a:t>, range 12 to 3115, average 344</a:t>
                      </a:r>
                      <a:endParaRPr lang="en-US" sz="2800" dirty="0"/>
                    </a:p>
                  </a:txBody>
                  <a:tcPr/>
                </a:tc>
              </a:tr>
              <a:tr h="457200">
                <a:tc>
                  <a:txBody>
                    <a:bodyPr/>
                    <a:lstStyle/>
                    <a:p>
                      <a:r>
                        <a:rPr lang="en-US" sz="2800" b="1" kern="1200" dirty="0" smtClean="0">
                          <a:solidFill>
                            <a:schemeClr val="tx1"/>
                          </a:solidFill>
                          <a:effectLst/>
                          <a:latin typeface="+mn-lt"/>
                          <a:ea typeface="+mn-ea"/>
                          <a:cs typeface="+mn-cs"/>
                        </a:rPr>
                        <a:t>CORONAL MASS EJECTION</a:t>
                      </a:r>
                      <a:endParaRPr lang="en-US" sz="2800" b="1" dirty="0"/>
                    </a:p>
                  </a:txBody>
                  <a:tcPr/>
                </a:tc>
              </a:tr>
              <a:tr h="457200">
                <a:tc>
                  <a:txBody>
                    <a:bodyPr/>
                    <a:lstStyle/>
                    <a:p>
                      <a:r>
                        <a:rPr lang="en-US" sz="2800" kern="1200" dirty="0" smtClean="0">
                          <a:solidFill>
                            <a:schemeClr val="tx1"/>
                          </a:solidFill>
                          <a:effectLst/>
                          <a:latin typeface="+mn-lt"/>
                          <a:ea typeface="+mn-ea"/>
                          <a:cs typeface="+mn-cs"/>
                        </a:rPr>
                        <a:t>461 </a:t>
                      </a:r>
                      <a:r>
                        <a:rPr lang="en-US" sz="2800" kern="1200" dirty="0" err="1" smtClean="0">
                          <a:solidFill>
                            <a:schemeClr val="tx1"/>
                          </a:solidFill>
                          <a:effectLst/>
                          <a:latin typeface="+mn-lt"/>
                          <a:ea typeface="+mn-ea"/>
                          <a:cs typeface="+mn-cs"/>
                        </a:rPr>
                        <a:t>charcterized</a:t>
                      </a:r>
                      <a:r>
                        <a:rPr lang="en-US" sz="2800" kern="1200" dirty="0" smtClean="0">
                          <a:solidFill>
                            <a:schemeClr val="tx1"/>
                          </a:solidFill>
                          <a:effectLst/>
                          <a:latin typeface="+mn-lt"/>
                          <a:ea typeface="+mn-ea"/>
                          <a:cs typeface="+mn-cs"/>
                        </a:rPr>
                        <a:t> to date, 425 available</a:t>
                      </a:r>
                      <a:endParaRPr lang="en-US" sz="2800" dirty="0"/>
                    </a:p>
                  </a:txBody>
                  <a:tcPr/>
                </a:tc>
              </a:tr>
              <a:tr h="868680">
                <a:tc>
                  <a:txBody>
                    <a:bodyPr/>
                    <a:lstStyle/>
                    <a:p>
                      <a:r>
                        <a:rPr lang="en-US" sz="2800" kern="1200" dirty="0" smtClean="0">
                          <a:solidFill>
                            <a:schemeClr val="tx1"/>
                          </a:solidFill>
                          <a:effectLst/>
                          <a:latin typeface="+mn-lt"/>
                          <a:ea typeface="+mn-ea"/>
                          <a:cs typeface="+mn-cs"/>
                        </a:rPr>
                        <a:t>244 silicon-based: Area in mm</a:t>
                      </a:r>
                      <a:r>
                        <a:rPr lang="en-US" sz="2800" kern="1200" baseline="30000" dirty="0" smtClean="0">
                          <a:solidFill>
                            <a:schemeClr val="tx1"/>
                          </a:solidFill>
                          <a:effectLst/>
                          <a:latin typeface="+mn-lt"/>
                          <a:ea typeface="+mn-ea"/>
                          <a:cs typeface="+mn-cs"/>
                        </a:rPr>
                        <a:t>2</a:t>
                      </a:r>
                      <a:r>
                        <a:rPr lang="en-US" sz="2800" kern="1200" dirty="0" smtClean="0">
                          <a:solidFill>
                            <a:schemeClr val="tx1"/>
                          </a:solidFill>
                          <a:effectLst/>
                          <a:latin typeface="+mn-lt"/>
                          <a:ea typeface="+mn-ea"/>
                          <a:cs typeface="+mn-cs"/>
                        </a:rPr>
                        <a:t>, range 5 to 184, average 41</a:t>
                      </a:r>
                      <a:endParaRPr lang="en-US" sz="2800" dirty="0"/>
                    </a:p>
                  </a:txBody>
                  <a:tcPr/>
                </a:tc>
              </a:tr>
              <a:tr h="838200">
                <a:tc>
                  <a:txBody>
                    <a:bodyPr/>
                    <a:lstStyle/>
                    <a:p>
                      <a:r>
                        <a:rPr lang="en-US" sz="2800" kern="1200" dirty="0" smtClean="0">
                          <a:solidFill>
                            <a:schemeClr val="tx1"/>
                          </a:solidFill>
                          <a:effectLst/>
                          <a:latin typeface="+mn-lt"/>
                          <a:ea typeface="+mn-ea"/>
                          <a:cs typeface="+mn-cs"/>
                        </a:rPr>
                        <a:t>215 sapphire-based: Area in mm</a:t>
                      </a:r>
                      <a:r>
                        <a:rPr lang="en-US" sz="2800" kern="1200" baseline="30000" dirty="0" smtClean="0">
                          <a:solidFill>
                            <a:schemeClr val="tx1"/>
                          </a:solidFill>
                          <a:effectLst/>
                          <a:latin typeface="+mn-lt"/>
                          <a:ea typeface="+mn-ea"/>
                          <a:cs typeface="+mn-cs"/>
                        </a:rPr>
                        <a:t>2</a:t>
                      </a:r>
                      <a:r>
                        <a:rPr lang="en-US" sz="2800" kern="1200" dirty="0" smtClean="0">
                          <a:solidFill>
                            <a:schemeClr val="tx1"/>
                          </a:solidFill>
                          <a:effectLst/>
                          <a:latin typeface="+mn-lt"/>
                          <a:ea typeface="+mn-ea"/>
                          <a:cs typeface="+mn-cs"/>
                        </a:rPr>
                        <a:t>, range 18 to 2537, average 395</a:t>
                      </a:r>
                      <a:endParaRPr lang="en-US" sz="2800" dirty="0"/>
                    </a:p>
                  </a:txBody>
                  <a:tcPr/>
                </a:tc>
              </a:tr>
            </a:tbl>
          </a:graphicData>
        </a:graphic>
      </p:graphicFrame>
      <p:sp>
        <p:nvSpPr>
          <p:cNvPr id="58" name="TextBox 57"/>
          <p:cNvSpPr txBox="1"/>
          <p:nvPr/>
        </p:nvSpPr>
        <p:spPr>
          <a:xfrm>
            <a:off x="30437745" y="20666190"/>
            <a:ext cx="7542894" cy="954107"/>
          </a:xfrm>
          <a:prstGeom prst="rect">
            <a:avLst/>
          </a:prstGeom>
          <a:noFill/>
        </p:spPr>
        <p:txBody>
          <a:bodyPr wrap="square" rtlCol="0">
            <a:spAutoFit/>
          </a:bodyPr>
          <a:lstStyle/>
          <a:p>
            <a:r>
              <a:rPr lang="en-US" sz="2800" dirty="0" smtClean="0"/>
              <a:t>The </a:t>
            </a:r>
            <a:r>
              <a:rPr lang="en-US" sz="2800" dirty="0"/>
              <a:t>online catalog of samples may be found here: </a:t>
            </a:r>
            <a:r>
              <a:rPr lang="en-US" sz="2800" u="sng" dirty="0">
                <a:hlinkClick r:id="rId8"/>
              </a:rPr>
              <a:t>https://curator.jsc.nasa.gov/gencatalog/index.cfm</a:t>
            </a:r>
            <a:endParaRPr lang="en-US" sz="2800" dirty="0"/>
          </a:p>
        </p:txBody>
      </p:sp>
      <p:sp>
        <p:nvSpPr>
          <p:cNvPr id="59" name="TextBox 58"/>
          <p:cNvSpPr txBox="1"/>
          <p:nvPr/>
        </p:nvSpPr>
        <p:spPr>
          <a:xfrm>
            <a:off x="30096832" y="6478973"/>
            <a:ext cx="6814491" cy="954107"/>
          </a:xfrm>
          <a:prstGeom prst="rect">
            <a:avLst/>
          </a:prstGeom>
          <a:noFill/>
        </p:spPr>
        <p:txBody>
          <a:bodyPr wrap="square" rtlCol="0">
            <a:spAutoFit/>
          </a:bodyPr>
          <a:lstStyle/>
          <a:p>
            <a:pPr algn="ctr"/>
            <a:r>
              <a:rPr lang="en-US" sz="2800" dirty="0"/>
              <a:t>Table 2 Compiled from internal database 12/29/2016</a:t>
            </a:r>
          </a:p>
        </p:txBody>
      </p:sp>
      <p:pic>
        <p:nvPicPr>
          <p:cNvPr id="60" name="Picture 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251400" y="31365679"/>
            <a:ext cx="4099830" cy="3305321"/>
          </a:xfrm>
          <a:prstGeom prst="rect">
            <a:avLst/>
          </a:prstGeom>
          <a:ln w="28575">
            <a:solidFill>
              <a:schemeClr val="tx1"/>
            </a:solidFill>
          </a:ln>
        </p:spPr>
      </p:pic>
      <p:pic>
        <p:nvPicPr>
          <p:cNvPr id="61" name="Picture 6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100252" y="26056835"/>
            <a:ext cx="6043255" cy="3127765"/>
          </a:xfrm>
          <a:prstGeom prst="rect">
            <a:avLst/>
          </a:prstGeom>
          <a:ln w="28575">
            <a:solidFill>
              <a:schemeClr val="tx1"/>
            </a:solidFill>
          </a:ln>
        </p:spPr>
      </p:pic>
      <p:pic>
        <p:nvPicPr>
          <p:cNvPr id="62" name="Picture 6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226783" y="35173995"/>
            <a:ext cx="4291817" cy="2773605"/>
          </a:xfrm>
          <a:prstGeom prst="rect">
            <a:avLst/>
          </a:prstGeom>
          <a:ln w="28575">
            <a:solidFill>
              <a:schemeClr val="tx1"/>
            </a:solidFill>
          </a:ln>
        </p:spPr>
      </p:pic>
      <p:pic>
        <p:nvPicPr>
          <p:cNvPr id="63" name="Picture 62"/>
          <p:cNvPicPr>
            <a:picLocks noChangeAspect="1"/>
          </p:cNvPicPr>
          <p:nvPr/>
        </p:nvPicPr>
        <p:blipFill rotWithShape="1">
          <a:blip r:embed="rId12" cstate="print">
            <a:extLst>
              <a:ext uri="{28A0092B-C50C-407E-A947-70E740481C1C}">
                <a14:useLocalDpi xmlns:a14="http://schemas.microsoft.com/office/drawing/2010/main" val="0"/>
              </a:ext>
            </a:extLst>
          </a:blip>
          <a:srcRect l="40560" t="33080" r="30177" b="21959"/>
          <a:stretch/>
        </p:blipFill>
        <p:spPr>
          <a:xfrm rot="5400000">
            <a:off x="34826081" y="31320619"/>
            <a:ext cx="1418094" cy="1634095"/>
          </a:xfrm>
          <a:prstGeom prst="rect">
            <a:avLst/>
          </a:prstGeom>
        </p:spPr>
      </p:pic>
      <p:pic>
        <p:nvPicPr>
          <p:cNvPr id="66" name="Picture 65"/>
          <p:cNvPicPr>
            <a:picLocks noChangeAspect="1"/>
          </p:cNvPicPr>
          <p:nvPr/>
        </p:nvPicPr>
        <p:blipFill rotWithShape="1">
          <a:blip r:embed="rId13" cstate="print">
            <a:extLst>
              <a:ext uri="{28A0092B-C50C-407E-A947-70E740481C1C}">
                <a14:useLocalDpi xmlns:a14="http://schemas.microsoft.com/office/drawing/2010/main" val="0"/>
              </a:ext>
            </a:extLst>
          </a:blip>
          <a:srcRect l="49625" t="22351" r="18011" b="21577"/>
          <a:stretch/>
        </p:blipFill>
        <p:spPr>
          <a:xfrm rot="5400000" flipV="1">
            <a:off x="35758250" y="28548393"/>
            <a:ext cx="2010857" cy="2612910"/>
          </a:xfrm>
          <a:prstGeom prst="rect">
            <a:avLst/>
          </a:prstGeom>
        </p:spPr>
      </p:pic>
      <p:pic>
        <p:nvPicPr>
          <p:cNvPr id="68" name="Picture 67"/>
          <p:cNvPicPr>
            <a:picLocks noChangeAspect="1"/>
          </p:cNvPicPr>
          <p:nvPr/>
        </p:nvPicPr>
        <p:blipFill rotWithShape="1">
          <a:blip r:embed="rId14" cstate="print">
            <a:extLst>
              <a:ext uri="{28A0092B-C50C-407E-A947-70E740481C1C}">
                <a14:useLocalDpi xmlns:a14="http://schemas.microsoft.com/office/drawing/2010/main" val="0"/>
              </a:ext>
            </a:extLst>
          </a:blip>
          <a:srcRect l="46970" t="35474" r="37914" b="30159"/>
          <a:stretch/>
        </p:blipFill>
        <p:spPr>
          <a:xfrm rot="5400000">
            <a:off x="35116706" y="34961164"/>
            <a:ext cx="831920" cy="1418531"/>
          </a:xfrm>
          <a:prstGeom prst="rect">
            <a:avLst/>
          </a:prstGeom>
        </p:spPr>
      </p:pic>
      <p:sp>
        <p:nvSpPr>
          <p:cNvPr id="27" name="TextBox 26"/>
          <p:cNvSpPr txBox="1"/>
          <p:nvPr/>
        </p:nvSpPr>
        <p:spPr>
          <a:xfrm>
            <a:off x="34656420" y="32943717"/>
            <a:ext cx="3494004" cy="1815882"/>
          </a:xfrm>
          <a:prstGeom prst="rect">
            <a:avLst/>
          </a:prstGeom>
          <a:noFill/>
        </p:spPr>
        <p:txBody>
          <a:bodyPr wrap="square" rtlCol="0">
            <a:spAutoFit/>
          </a:bodyPr>
          <a:lstStyle/>
          <a:p>
            <a:r>
              <a:rPr lang="en-US" sz="2800" dirty="0" smtClean="0"/>
              <a:t>Fig. </a:t>
            </a:r>
            <a:r>
              <a:rPr lang="en-US" sz="2800" dirty="0" smtClean="0"/>
              <a:t>9. </a:t>
            </a:r>
            <a:r>
              <a:rPr lang="en-US" sz="2800" dirty="0" smtClean="0"/>
              <a:t>Images show before and after manual cleaving of SAP 21019.</a:t>
            </a:r>
            <a:endParaRPr lang="en-US" sz="2800" dirty="0"/>
          </a:p>
        </p:txBody>
      </p:sp>
      <p:sp>
        <p:nvSpPr>
          <p:cNvPr id="29" name="TextBox 28"/>
          <p:cNvSpPr txBox="1"/>
          <p:nvPr/>
        </p:nvSpPr>
        <p:spPr>
          <a:xfrm>
            <a:off x="30096832" y="29323605"/>
            <a:ext cx="4040767" cy="1384995"/>
          </a:xfrm>
          <a:prstGeom prst="rect">
            <a:avLst/>
          </a:prstGeom>
          <a:noFill/>
        </p:spPr>
        <p:txBody>
          <a:bodyPr wrap="square" rtlCol="0">
            <a:spAutoFit/>
          </a:bodyPr>
          <a:lstStyle/>
          <a:p>
            <a:r>
              <a:rPr lang="en-US" sz="2800" dirty="0"/>
              <a:t>Fig. </a:t>
            </a:r>
            <a:r>
              <a:rPr lang="en-US" sz="2800" dirty="0"/>
              <a:t>8</a:t>
            </a:r>
            <a:r>
              <a:rPr lang="en-US" sz="2800" dirty="0" smtClean="0"/>
              <a:t>. </a:t>
            </a:r>
            <a:r>
              <a:rPr lang="en-US" sz="2800" dirty="0"/>
              <a:t>Images show before and after manual cleaving of </a:t>
            </a:r>
            <a:r>
              <a:rPr lang="en-US" sz="2800" dirty="0" smtClean="0"/>
              <a:t>SAP30460.</a:t>
            </a:r>
            <a:endParaRPr lang="en-US" sz="2800" dirty="0"/>
          </a:p>
        </p:txBody>
      </p:sp>
      <p:sp>
        <p:nvSpPr>
          <p:cNvPr id="30" name="TextBox 29"/>
          <p:cNvSpPr txBox="1"/>
          <p:nvPr/>
        </p:nvSpPr>
        <p:spPr>
          <a:xfrm>
            <a:off x="34737809" y="36038502"/>
            <a:ext cx="3412615" cy="1877437"/>
          </a:xfrm>
          <a:prstGeom prst="rect">
            <a:avLst/>
          </a:prstGeom>
          <a:noFill/>
        </p:spPr>
        <p:txBody>
          <a:bodyPr wrap="square" rtlCol="0">
            <a:spAutoFit/>
          </a:bodyPr>
          <a:lstStyle/>
          <a:p>
            <a:r>
              <a:rPr lang="en-US" sz="2800" dirty="0"/>
              <a:t>Fig. </a:t>
            </a:r>
            <a:r>
              <a:rPr lang="en-US" sz="2800" dirty="0" smtClean="0"/>
              <a:t>10. </a:t>
            </a:r>
            <a:r>
              <a:rPr lang="en-US" sz="2800" dirty="0"/>
              <a:t>Images show before and after manual cleaving of SAP </a:t>
            </a:r>
            <a:r>
              <a:rPr lang="en-US" sz="2800" dirty="0" smtClean="0"/>
              <a:t>60390</a:t>
            </a:r>
            <a:r>
              <a:rPr lang="en-US" sz="3200" dirty="0" smtClean="0"/>
              <a:t>.</a:t>
            </a:r>
            <a:endParaRPr lang="en-US" sz="3200" dirty="0"/>
          </a:p>
        </p:txBody>
      </p:sp>
      <p:graphicFrame>
        <p:nvGraphicFramePr>
          <p:cNvPr id="31" name="Object 30"/>
          <p:cNvGraphicFramePr>
            <a:graphicFrameLocks noChangeAspect="1"/>
          </p:cNvGraphicFramePr>
          <p:nvPr>
            <p:extLst>
              <p:ext uri="{D42A27DB-BD31-4B8C-83A1-F6EECF244321}">
                <p14:modId xmlns:p14="http://schemas.microsoft.com/office/powerpoint/2010/main" val="458023413"/>
              </p:ext>
            </p:extLst>
          </p:nvPr>
        </p:nvGraphicFramePr>
        <p:xfrm>
          <a:off x="14554200" y="12885079"/>
          <a:ext cx="5662576" cy="3876436"/>
        </p:xfrm>
        <a:graphic>
          <a:graphicData uri="http://schemas.openxmlformats.org/presentationml/2006/ole">
            <mc:AlternateContent xmlns:mc="http://schemas.openxmlformats.org/markup-compatibility/2006">
              <mc:Choice xmlns:v="urn:schemas-microsoft-com:vml" Requires="v">
                <p:oleObj spid="_x0000_s1064" r:id="rId15" imgW="4404240" imgH="3014280" progId="">
                  <p:embed/>
                </p:oleObj>
              </mc:Choice>
              <mc:Fallback>
                <p:oleObj r:id="rId15" imgW="4404240" imgH="3014280" progId="">
                  <p:embed/>
                  <p:pic>
                    <p:nvPicPr>
                      <p:cNvPr id="0" name=""/>
                      <p:cNvPicPr/>
                      <p:nvPr/>
                    </p:nvPicPr>
                    <p:blipFill>
                      <a:blip r:embed="rId16"/>
                      <a:stretch>
                        <a:fillRect/>
                      </a:stretch>
                    </p:blipFill>
                    <p:spPr>
                      <a:xfrm>
                        <a:off x="14554200" y="12885079"/>
                        <a:ext cx="5662576" cy="3876436"/>
                      </a:xfrm>
                      <a:prstGeom prst="rect">
                        <a:avLst/>
                      </a:prstGeom>
                      <a:ln w="28575">
                        <a:solidFill>
                          <a:schemeClr val="tx1"/>
                        </a:solidFill>
                      </a:ln>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755657599"/>
              </p:ext>
            </p:extLst>
          </p:nvPr>
        </p:nvGraphicFramePr>
        <p:xfrm>
          <a:off x="7696200" y="12879179"/>
          <a:ext cx="6317771" cy="4114664"/>
        </p:xfrm>
        <a:graphic>
          <a:graphicData uri="http://schemas.openxmlformats.org/presentationml/2006/ole">
            <mc:AlternateContent xmlns:mc="http://schemas.openxmlformats.org/markup-compatibility/2006">
              <mc:Choice xmlns:v="urn:schemas-microsoft-com:vml" Requires="v">
                <p:oleObj spid="_x0000_s1065" r:id="rId17" imgW="14895000" imgH="9701280" progId="">
                  <p:embed/>
                </p:oleObj>
              </mc:Choice>
              <mc:Fallback>
                <p:oleObj r:id="rId17" imgW="14895000" imgH="9701280" progId="">
                  <p:embed/>
                  <p:pic>
                    <p:nvPicPr>
                      <p:cNvPr id="0" name=""/>
                      <p:cNvPicPr/>
                      <p:nvPr/>
                    </p:nvPicPr>
                    <p:blipFill>
                      <a:blip r:embed="rId18"/>
                      <a:stretch>
                        <a:fillRect/>
                      </a:stretch>
                    </p:blipFill>
                    <p:spPr>
                      <a:xfrm>
                        <a:off x="7696200" y="12879179"/>
                        <a:ext cx="6317771" cy="4114664"/>
                      </a:xfrm>
                      <a:prstGeom prst="rect">
                        <a:avLst/>
                      </a:prstGeom>
                      <a:ln w="28575">
                        <a:solidFill>
                          <a:schemeClr val="tx1"/>
                        </a:solidFill>
                      </a:ln>
                    </p:spPr>
                  </p:pic>
                </p:oleObj>
              </mc:Fallback>
            </mc:AlternateContent>
          </a:graphicData>
        </a:graphic>
      </p:graphicFrame>
      <p:graphicFrame>
        <p:nvGraphicFramePr>
          <p:cNvPr id="70" name="Chart 69"/>
          <p:cNvGraphicFramePr>
            <a:graphicFrameLocks/>
          </p:cNvGraphicFramePr>
          <p:nvPr>
            <p:extLst>
              <p:ext uri="{D42A27DB-BD31-4B8C-83A1-F6EECF244321}">
                <p14:modId xmlns:p14="http://schemas.microsoft.com/office/powerpoint/2010/main" val="2038611078"/>
              </p:ext>
            </p:extLst>
          </p:nvPr>
        </p:nvGraphicFramePr>
        <p:xfrm>
          <a:off x="12044634" y="30475323"/>
          <a:ext cx="6564604" cy="4258890"/>
        </p:xfrm>
        <a:graphic>
          <a:graphicData uri="http://schemas.openxmlformats.org/drawingml/2006/chart">
            <c:chart xmlns:c="http://schemas.openxmlformats.org/drawingml/2006/chart" xmlns:r="http://schemas.openxmlformats.org/officeDocument/2006/relationships" r:id="rId19"/>
          </a:graphicData>
        </a:graphic>
      </p:graphicFrame>
      <p:pic>
        <p:nvPicPr>
          <p:cNvPr id="7" name="Pictur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480000" y="19287306"/>
            <a:ext cx="1354804" cy="1354804"/>
          </a:xfrm>
          <a:prstGeom prst="rect">
            <a:avLst/>
          </a:prstGeom>
        </p:spPr>
      </p:pic>
      <p:pic>
        <p:nvPicPr>
          <p:cNvPr id="49" name="Picture 48"/>
          <p:cNvPicPr>
            <a:picLocks noChangeAspect="1"/>
          </p:cNvPicPr>
          <p:nvPr/>
        </p:nvPicPr>
        <p:blipFill>
          <a:blip r:embed="rId21"/>
          <a:stretch>
            <a:fillRect/>
          </a:stretch>
        </p:blipFill>
        <p:spPr>
          <a:xfrm>
            <a:off x="35073573" y="17342353"/>
            <a:ext cx="3021808" cy="2504306"/>
          </a:xfrm>
          <a:prstGeom prst="rect">
            <a:avLst/>
          </a:prstGeom>
        </p:spPr>
      </p:pic>
      <p:sp>
        <p:nvSpPr>
          <p:cNvPr id="71" name="Rectangle 70"/>
          <p:cNvSpPr/>
          <p:nvPr/>
        </p:nvSpPr>
        <p:spPr>
          <a:xfrm>
            <a:off x="21803175" y="23102453"/>
            <a:ext cx="5923649" cy="1015663"/>
          </a:xfrm>
          <a:prstGeom prst="rect">
            <a:avLst/>
          </a:prstGeom>
        </p:spPr>
        <p:txBody>
          <a:bodyPr wrap="square">
            <a:spAutoFit/>
          </a:bodyPr>
          <a:lstStyle/>
          <a:p>
            <a:r>
              <a:rPr lang="en-US" sz="6000" dirty="0" smtClean="0">
                <a:latin typeface="Copperplate Gothic Bold" panose="020E0705020206020404" pitchFamily="34" charset="0"/>
              </a:rPr>
              <a:t>Caution</a:t>
            </a:r>
            <a:r>
              <a:rPr lang="en-US" sz="6000" dirty="0" smtClean="0">
                <a:latin typeface="Copperplate Gothic Bold" panose="020E0705020206020404" pitchFamily="34" charset="0"/>
              </a:rPr>
              <a:t>: </a:t>
            </a:r>
            <a:endParaRPr lang="en-US" sz="6000" dirty="0">
              <a:latin typeface="Copperplate Gothic Bold" panose="020E0705020206020404" pitchFamily="34" charset="0"/>
            </a:endParaRPr>
          </a:p>
        </p:txBody>
      </p:sp>
      <p:pic>
        <p:nvPicPr>
          <p:cNvPr id="1057" name="Picture 33" descr="shade"/>
          <p:cNvPicPr>
            <a:picLocks noChangeAspect="1" noChangeArrowheads="1"/>
          </p:cNvPicPr>
          <p:nvPr/>
        </p:nvPicPr>
        <p:blipFill>
          <a:blip r:embed="rId22" cstate="print">
            <a:extLst>
              <a:ext uri="{28A0092B-C50C-407E-A947-70E740481C1C}">
                <a14:useLocalDpi xmlns:a14="http://schemas.microsoft.com/office/drawing/2010/main" val="0"/>
              </a:ext>
            </a:extLst>
          </a:blip>
          <a:srcRect l="12714" t="21492" r="7683" b="9412"/>
          <a:stretch>
            <a:fillRect/>
          </a:stretch>
        </p:blipFill>
        <p:spPr bwMode="auto">
          <a:xfrm>
            <a:off x="21510879" y="23830939"/>
            <a:ext cx="7211518" cy="809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037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30848</TotalTime>
  <Words>1155</Words>
  <Application>Microsoft Office PowerPoint</Application>
  <PresentationFormat>Custom</PresentationFormat>
  <Paragraphs>81</Paragraphs>
  <Slides>1</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1</vt:i4>
      </vt:variant>
    </vt:vector>
  </HeadingPairs>
  <TitlesOfParts>
    <vt:vector size="6" baseType="lpstr">
      <vt:lpstr>Arial</vt:lpstr>
      <vt:lpstr>Calibri</vt:lpstr>
      <vt:lpstr>Copperplate Gothic Bold</vt:lpstr>
      <vt:lpstr>Times New Roman</vt:lpstr>
      <vt:lpstr>Office Theme</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Gonzalez, Carla P. (JSC-KA)[Jacobs Technology]</dc:creator>
  <cp:lastModifiedBy>Allton, Judith H. (JSC-XI111)</cp:lastModifiedBy>
  <cp:revision>202</cp:revision>
  <dcterms:created xsi:type="dcterms:W3CDTF">2013-03-14T19:30:35Z</dcterms:created>
  <dcterms:modified xsi:type="dcterms:W3CDTF">2017-03-08T15:09:39Z</dcterms:modified>
</cp:coreProperties>
</file>